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0691813" cy="7559675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7"/>
    <p:restoredTop sz="94643"/>
  </p:normalViewPr>
  <p:slideViewPr>
    <p:cSldViewPr snapToGrid="0">
      <p:cViewPr varScale="1">
        <p:scale>
          <a:sx n="95" d="100"/>
          <a:sy n="95" d="100"/>
        </p:scale>
        <p:origin x="19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D10D768D-6F5A-441B-82FE-8FB2804E0819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1" y="1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lIns="82456" tIns="41229" rIns="82456" bIns="41229" compatLnSpc="0">
            <a:noAutofit/>
          </a:bodyPr>
          <a:lstStyle/>
          <a:p>
            <a:pPr hangingPunct="0">
              <a:defRPr sz="1400"/>
            </a:pPr>
            <a:endParaRPr lang="nl-NL" sz="13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287FA2E-756F-4169-A6EC-48374EC60273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47650" y="1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lIns="82456" tIns="41229" rIns="82456" bIns="41229" compatLnSpc="0">
            <a:noAutofit/>
          </a:bodyPr>
          <a:lstStyle/>
          <a:p>
            <a:pPr algn="r" hangingPunct="0">
              <a:defRPr sz="1400"/>
            </a:pPr>
            <a:endParaRPr lang="nl-NL" sz="13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CDB68E0-EABF-48CA-917D-E237DF33B18B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1" y="9430471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lIns="82456" tIns="41229" rIns="82456" bIns="41229" anchor="b" compatLnSpc="0">
            <a:noAutofit/>
          </a:bodyPr>
          <a:lstStyle/>
          <a:p>
            <a:pPr hangingPunct="0">
              <a:defRPr sz="1400"/>
            </a:pPr>
            <a:endParaRPr lang="nl-NL" sz="13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F36D69B-693F-44B6-9BEE-D41558DB748F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47650" y="9430471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lIns="82456" tIns="41229" rIns="82456" bIns="41229" anchor="b" compatLnSpc="0">
            <a:noAutofit/>
          </a:bodyPr>
          <a:lstStyle/>
          <a:p>
            <a:pPr algn="r" hangingPunct="0">
              <a:defRPr sz="1400"/>
            </a:pPr>
            <a:fld id="{91EF20BC-E20C-4B41-BB2A-0C6DF32AA455}" type="slidenum">
              <a:t>‹nr.›</a:t>
            </a:fld>
            <a:endParaRPr lang="nl-NL" sz="1300"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0091245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96E4FFA1-6BEB-4863-BB72-4D219574D25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69925" y="882650"/>
            <a:ext cx="6151563" cy="435133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5235E2DC-0D1D-49C0-A66B-052FB0B71F01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49350" y="5513193"/>
            <a:ext cx="5994444" cy="522281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nl-NL"/>
          </a:p>
        </p:txBody>
      </p:sp>
      <p:sp>
        <p:nvSpPr>
          <p:cNvPr id="4" name="Tijdelijke aanduiding voor koptekst 3">
            <a:extLst>
              <a:ext uri="{FF2B5EF4-FFF2-40B4-BE49-F238E27FC236}">
                <a16:creationId xmlns:a16="http://schemas.microsoft.com/office/drawing/2014/main" id="{F5DBB8C4-6AE9-4F4F-9963-0142ECDE24AB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51822" cy="57996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lvl="0" rtl="0" hangingPunct="0">
              <a:buNone/>
              <a:tabLst/>
              <a:defRPr lang="nl-NL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nl-NL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C94B10E-703C-4EA3-8D0C-1A3F022582ED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41321" y="0"/>
            <a:ext cx="3251822" cy="57996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lvl="0" algn="r" rtl="0" hangingPunct="0">
              <a:buNone/>
              <a:tabLst/>
              <a:defRPr lang="nl-NL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E84F302-0566-4BB2-8727-3AAC3766442F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1026775"/>
            <a:ext cx="3251822" cy="57996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>
            <a:lvl1pPr lvl="0" rtl="0" hangingPunct="0">
              <a:buNone/>
              <a:tabLst/>
              <a:defRPr lang="nl-NL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B45FB56-EC25-4817-9684-2D79CE61912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41321" y="11026775"/>
            <a:ext cx="3251822" cy="57996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>
            <a:lvl1pPr lvl="0" algn="r" rtl="0" hangingPunct="0">
              <a:buNone/>
              <a:tabLst/>
              <a:defRPr lang="nl-NL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099C7F12-0F0C-4E15-BB4F-42978086D210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2722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nl-NL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B0C3096-667C-4AD4-BB55-95A99CFEE22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5090B16D-22D0-416D-ACD7-7B6BCAE02855}" type="slidenum">
              <a:t>1</a:t>
            </a:fld>
            <a:endParaRPr lang="nl-NL"/>
          </a:p>
        </p:txBody>
      </p:sp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B602CCB4-3E7A-4C0F-9E62-752114C9BC2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669925" y="882650"/>
            <a:ext cx="6151563" cy="43513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A60C29E6-93BB-4F76-AC81-7EEFC0E705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49350" y="5513193"/>
            <a:ext cx="5994444" cy="5223209"/>
          </a:xfrm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D8F87FD-8ADD-4873-8283-65F03C2E82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0" y="0"/>
            <a:ext cx="357" cy="391"/>
          </a:xfrm>
        </p:spPr>
        <p:txBody>
          <a:bodyPr wrap="square" lIns="94053" tIns="47027" rIns="94053" bIns="47027" anchor="t"/>
          <a:lstStyle/>
          <a:p>
            <a:pPr lvl="0" algn="l" hangingPunct="1"/>
            <a:fld id="{E5FC5A7A-F62D-449D-A1FE-A564DFFA18FD}" type="slidenum">
              <a:t>2</a:t>
            </a:fld>
            <a:endParaRPr lang="nl-NL" sz="2000">
              <a:solidFill>
                <a:srgbClr val="000000"/>
              </a:solidFill>
              <a:latin typeface="+mn-lt" pitchFamily="18"/>
              <a:ea typeface="+mn-ea" pitchFamily="2"/>
              <a:cs typeface="+mn-cs" pitchFamily="2"/>
            </a:endParaRPr>
          </a:p>
        </p:txBody>
      </p:sp>
      <p:sp>
        <p:nvSpPr>
          <p:cNvPr id="8" name="Tijdelijke aanduiding voor dianummer 6">
            <a:extLst>
              <a:ext uri="{FF2B5EF4-FFF2-40B4-BE49-F238E27FC236}">
                <a16:creationId xmlns:a16="http://schemas.microsoft.com/office/drawing/2014/main" id="{0E4A0390-EE4B-46EA-A9E1-54FCF2C7964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E5456E41-8BAD-42CD-B39A-BF767573ED88}" type="slidenum">
              <a:t>2</a:t>
            </a:fld>
            <a:endParaRPr lang="nl-NL"/>
          </a:p>
        </p:txBody>
      </p:sp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6AF04F27-9F04-4E92-B12D-D2C5FEB0FEF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0" y="0"/>
            <a:ext cx="0" cy="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1FDB0127-9EEE-4B22-BEF1-B8217CEB4F2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0" y="0"/>
            <a:ext cx="357" cy="391"/>
          </a:xfrm>
        </p:spPr>
        <p:txBody>
          <a:bodyPr wrap="square" lIns="94053" tIns="47027" rIns="94053" bIns="47027" anchor="t">
            <a:noAutofit/>
          </a:bodyPr>
          <a:lstStyle/>
          <a:p>
            <a:pPr lvl="0"/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9A6A0D-F307-48EC-B98D-76A518064D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BFF411-27B1-4B40-A1F3-BB0F2E3282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7B8C421-E711-4C3D-87F1-54D94CEBC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CA6AE2E-A5B4-49A3-BDA3-1B3ACA6EE6DA}" type="datetime1">
              <a:rPr lang="nl-NL" smtClean="0"/>
              <a:pPr lvl="0"/>
              <a:t>17-1-2025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954DE67-916A-4AEC-87B9-BC68C7E9E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99D9DB8-39BF-4548-99EB-F9150EB6B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4F76CA8-FDE7-4B5B-89DE-C639DF0CDFF4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0114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B0FBF8-F368-4EAA-B0B6-C1BD922E3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C7CFD74-0164-432A-9B83-C623246312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44E7F1-CDA6-48BB-9D06-B98C625DA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CA6AE2E-A5B4-49A3-BDA3-1B3ACA6EE6DA}" type="datetime1">
              <a:rPr lang="nl-NL" smtClean="0"/>
              <a:pPr lvl="0"/>
              <a:t>17-1-2025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ED6A084-0216-4E4A-BDCE-058C11E9E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C72B573-B0DF-4ED0-A882-E68C04B7E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36E816E-71AC-422D-9938-D61CCF35F9EE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3365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03AC258-9E0E-4E5D-BD81-22807EE846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9E0E653-1ED8-4052-A486-1781B3AF7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0816E40-CAC1-45B1-A591-D466212DC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CA6AE2E-A5B4-49A3-BDA3-1B3ACA6EE6DA}" type="datetime1">
              <a:rPr lang="nl-NL" smtClean="0"/>
              <a:pPr lvl="0"/>
              <a:t>17-1-2025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F040C99-1D9A-4045-8D90-FD608F5F6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C8A278F-32D2-46DE-B23D-B1707DCF8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E8AC9A2-AE49-44E6-9CED-84F6B1A11190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8313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BF0EE3-AC87-4C75-A9E2-08258778F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9B12DB8-1BCE-46E5-B33F-76CC087512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2EF4730-9850-49BA-A2AF-BE6A541F0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CA6AE2E-A5B4-49A3-BDA3-1B3ACA6EE6DA}" type="datetime1">
              <a:rPr lang="nl-NL" smtClean="0"/>
              <a:pPr lvl="0"/>
              <a:t>17-1-2025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1233891-B442-4764-828F-14DBE8452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DA7EFD1-A775-4E62-ADB4-6A396EBA0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6E97911-7562-409B-AE76-EEFD3EB2955B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672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520A0B-5D56-4BD8-B65E-F1280E94D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A005591-9A05-446F-A9F0-2636C26D20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917EBC6-987F-4340-AC2D-BA1883D82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CA6AE2E-A5B4-49A3-BDA3-1B3ACA6EE6DA}" type="datetime1">
              <a:rPr lang="nl-NL" smtClean="0"/>
              <a:pPr lvl="0"/>
              <a:t>17-1-2025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56FC2D9-925D-4C33-B948-BEE08BC7C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75101D6-CF0B-4EA5-9BD5-1243024A5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D8D4101-A869-43D0-94DE-03C72FC4E1F5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7506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5E153E-B80E-4FBD-AD89-D2171D616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DADE414-3D7B-4429-887E-1D16EA3930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2BBC799-FDC1-4B76-BC9E-1D0AAFA89D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5261ABE-B388-4585-8D70-C38187E03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CA6AE2E-A5B4-49A3-BDA3-1B3ACA6EE6DA}" type="datetime1">
              <a:rPr lang="nl-NL" smtClean="0"/>
              <a:pPr lvl="0"/>
              <a:t>17-1-2025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417E275-4856-4868-BBC2-E146BC2B1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965E018-EF7F-41EF-9A31-09211D223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E7AE775-9CE2-48FA-B2C0-FB573B920005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588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5372AE-EDBD-4ED1-BA1C-1A196C436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1F77A88-1F6B-4797-AF8C-47E8BDF864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395B931-AD9A-426B-A24D-3272DF17FA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FE7CD9C-2D12-4047-A4DD-C78B98CAB9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215512F-A101-4940-884E-769085BA49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C99374F1-1BAD-441A-B9B4-A35808E7F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CA6AE2E-A5B4-49A3-BDA3-1B3ACA6EE6DA}" type="datetime1">
              <a:rPr lang="nl-NL" smtClean="0"/>
              <a:pPr lvl="0"/>
              <a:t>17-1-2025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95EFDBA-A181-42D3-9238-B7D7DA205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E53545F-91F4-4A1F-8CDE-B087A4258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B58B147-0C72-4962-81C0-8AB8365F666C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8327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3CE12E-8627-41BA-84DE-0323C4512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AC465A7-7749-4930-8536-B74D67A9C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CA6AE2E-A5B4-49A3-BDA3-1B3ACA6EE6DA}" type="datetime1">
              <a:rPr lang="nl-NL" smtClean="0"/>
              <a:pPr lvl="0"/>
              <a:t>17-1-2025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3F9FE68-1490-4633-9B18-610A4E499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1C25300-ADD7-4488-9563-A8755BBEC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4280D19-F6C1-4FE6-B98D-9C5C58E1F0F9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7405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A07983C7-1EA0-4E12-B5C6-D7DE0DC57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CA6AE2E-A5B4-49A3-BDA3-1B3ACA6EE6DA}" type="datetime1">
              <a:rPr lang="nl-NL" smtClean="0"/>
              <a:pPr lvl="0"/>
              <a:t>17-1-2025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BE619B2-38BD-4B9A-8056-83A1D124C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B96DB38-81E5-41BA-AEAF-F1845EE7F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740B7A3-00D6-42CD-BA05-E634D1069DEA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912051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47F252-25FB-4A60-AF4B-EFC9C76B3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B17F1FA-EA8E-45B0-8E17-8E4EC795AB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9CC77C8-841E-4274-8C5B-EF89D62B42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2866361-84CF-4D57-8648-D42D02B8E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CA6AE2E-A5B4-49A3-BDA3-1B3ACA6EE6DA}" type="datetime1">
              <a:rPr lang="nl-NL" smtClean="0"/>
              <a:pPr lvl="0"/>
              <a:t>17-1-2025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B44E208-54C0-4ED1-85FE-0DFAB961B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2C963A2-B62F-491E-9EA8-9709DB2B8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7783A3B-3AB3-4FDE-91AF-1E65C75A4248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0930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84BE70-0CC8-4F4A-8762-2ED12BE9B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2E2F005-2727-4149-8905-79DBA986D2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6E98EFD-F0A6-4883-BD7C-6C21C50E3F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A87A03E-BD86-4C92-9350-CF30944DA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CA6AE2E-A5B4-49A3-BDA3-1B3ACA6EE6DA}" type="datetime1">
              <a:rPr lang="nl-NL" smtClean="0"/>
              <a:pPr lvl="0"/>
              <a:t>17-1-2025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E109C06-22A2-4208-A977-09D029914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C10C460-327D-475A-8215-DF72675AA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35BB653-BC6B-4BBA-B2B3-6A98CE020FEE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2937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EC663-D24F-4558-8516-B9B2CA4404D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35119" y="402480"/>
            <a:ext cx="9221400" cy="1460880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>
            <a:noAutofit/>
          </a:bodyPr>
          <a:lstStyle/>
          <a:p>
            <a:pPr lvl="0"/>
            <a:r>
              <a:rPr lang="nl-NL"/>
              <a:t>Klik om de opmaak van de titeltekst te bewerkenTitelstijl van model bewerken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FC5F4-7645-4052-B850-5641CC58245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35119" y="2012400"/>
            <a:ext cx="9221400" cy="4796280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>
            <a:noAutofit/>
          </a:bodyPr>
          <a:lstStyle/>
          <a:p>
            <a:pPr lvl="0"/>
            <a:r>
              <a:rPr lang="nl-NL"/>
              <a:t>Klik om de opmaak van de overzichtstekst te bewerken</a:t>
            </a:r>
          </a:p>
          <a:p>
            <a:pPr lvl="1"/>
            <a:r>
              <a:rPr lang="nl-NL"/>
              <a:t>Tweede overzichtsniveau</a:t>
            </a:r>
          </a:p>
          <a:p>
            <a:pPr lvl="2"/>
            <a:r>
              <a:rPr lang="nl-NL"/>
              <a:t>Derde overzichtsniveau</a:t>
            </a:r>
          </a:p>
          <a:p>
            <a:pPr lvl="3"/>
            <a:r>
              <a:rPr lang="nl-NL"/>
              <a:t>Vierde overzichtsniveau</a:t>
            </a:r>
          </a:p>
          <a:p>
            <a:pPr lvl="4"/>
            <a:r>
              <a:rPr lang="nl-NL"/>
              <a:t>Vijfde overzichtsniveau</a:t>
            </a:r>
          </a:p>
          <a:p>
            <a:pPr lvl="5"/>
            <a:r>
              <a:rPr lang="nl-NL"/>
              <a:t>Zesde overzichtsniveau</a:t>
            </a:r>
          </a:p>
          <a:p>
            <a:pPr lvl="6"/>
            <a:r>
              <a:rPr lang="nl-NL"/>
              <a:t>Zevende overzichtsniveau</a:t>
            </a:r>
          </a:p>
          <a:p>
            <a:pPr lvl="7"/>
            <a:r>
              <a:rPr lang="nl-NL"/>
              <a:t>Achtste overzichtsniveau</a:t>
            </a:r>
          </a:p>
          <a:p>
            <a:pPr lvl="0"/>
            <a:r>
              <a:rPr lang="nl-NL"/>
              <a:t>Negende overzichtsniveauKlik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019921-CD11-4B2F-AC9A-05721A05405D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735119" y="7006679"/>
            <a:ext cx="2405160" cy="402120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>
            <a:noAutofit/>
          </a:bodyPr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nl-NL" sz="1990" b="0" i="0" u="none" strike="noStrike" kern="1200" spc="0">
                <a:solidFill>
                  <a:srgbClr val="000000"/>
                </a:solidFill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2CA6AE2E-A5B4-49A3-BDA3-1B3ACA6EE6DA}" type="datetime1">
              <a:rPr lang="nl-NL"/>
              <a:pPr lvl="0"/>
              <a:t>17-1-2025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E4952C-07F6-453A-81CC-C0360797F823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541679" y="7006679"/>
            <a:ext cx="3608280" cy="402120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>
            <a:noAutofit/>
          </a:bodyPr>
          <a:lstStyle>
            <a:lvl1pPr lvl="0" rtl="0" hangingPunct="0">
              <a:buNone/>
              <a:tabLst/>
              <a:defRPr lang="nl-NL" sz="2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7FE5A9-9BBF-4EFD-8BD2-85210AACCE23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550999" y="7006679"/>
            <a:ext cx="2405160" cy="402120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>
            <a:noAutofit/>
          </a:bodyPr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nl-NL" sz="1990" b="0" i="0" u="none" strike="noStrike" kern="1200" spc="0">
                <a:solidFill>
                  <a:srgbClr val="000000"/>
                </a:solidFill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8AB780AB-10EB-44FB-BCE0-BC16927F33D0}" type="slidenum"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lvl="0" algn="l" rtl="0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nl-NL" sz="4850" b="0" i="0" u="none" strike="noStrike" kern="1200" spc="0">
          <a:ln>
            <a:noFill/>
          </a:ln>
          <a:solidFill>
            <a:srgbClr val="000000"/>
          </a:solidFill>
          <a:latin typeface="Calibri Light" pitchFamily="18"/>
          <a:ea typeface="Microsoft YaHei" pitchFamily="2"/>
          <a:cs typeface="Mangal" pitchFamily="2"/>
        </a:defRPr>
      </a:lvl1pPr>
    </p:titleStyle>
    <p:bodyStyle>
      <a:lvl1pPr lvl="0" algn="l" rtl="0" hangingPunct="1">
        <a:lnSpc>
          <a:spcPct val="90000"/>
        </a:lnSpc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nl-NL" sz="309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Mangal" pitchFamily="2"/>
        </a:defRPr>
      </a:lvl1pPr>
      <a:lvl2pPr lvl="1" algn="l" rtl="0" hangingPunct="1">
        <a:lnSpc>
          <a:spcPct val="90000"/>
        </a:lnSpc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nl-NL" sz="309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Mangal" pitchFamily="2"/>
        </a:defRPr>
      </a:lvl2pPr>
      <a:lvl3pPr lvl="2" algn="l" rtl="0" hangingPunct="1">
        <a:lnSpc>
          <a:spcPct val="90000"/>
        </a:lnSpc>
        <a:spcBef>
          <a:spcPts val="0"/>
        </a:spcBef>
        <a:spcAft>
          <a:spcPts val="1417"/>
        </a:spcAft>
        <a:buSzPct val="75000"/>
        <a:buFont typeface="StarSymbol"/>
        <a:buChar char="–"/>
        <a:tabLst/>
        <a:defRPr lang="nl-NL" sz="309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Mangal" pitchFamily="2"/>
        </a:defRPr>
      </a:lvl3pPr>
      <a:lvl4pPr lvl="3" algn="l" rtl="0" hangingPunct="1">
        <a:lnSpc>
          <a:spcPct val="90000"/>
        </a:lnSpc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nl-NL" sz="309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Mangal" pitchFamily="2"/>
        </a:defRPr>
      </a:lvl4pPr>
      <a:lvl5pPr lvl="4" algn="l" rtl="0" hangingPunct="1">
        <a:lnSpc>
          <a:spcPct val="90000"/>
        </a:lnSpc>
        <a:spcBef>
          <a:spcPts val="0"/>
        </a:spcBef>
        <a:spcAft>
          <a:spcPts val="1417"/>
        </a:spcAft>
        <a:buSzPct val="75000"/>
        <a:buFont typeface="StarSymbol"/>
        <a:buChar char="–"/>
        <a:tabLst/>
        <a:defRPr lang="nl-NL" sz="309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Mangal" pitchFamily="2"/>
        </a:defRPr>
      </a:lvl5pPr>
      <a:lvl6pPr lvl="5" algn="l" rtl="0" hangingPunct="1">
        <a:lnSpc>
          <a:spcPct val="90000"/>
        </a:lnSpc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nl-NL" sz="309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Mangal" pitchFamily="2"/>
        </a:defRPr>
      </a:lvl6pPr>
      <a:lvl7pPr lvl="6" algn="l" rtl="0" hangingPunct="1">
        <a:lnSpc>
          <a:spcPct val="90000"/>
        </a:lnSpc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nl-NL" sz="309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Mangal" pitchFamily="2"/>
        </a:defRPr>
      </a:lvl7pPr>
      <a:lvl8pPr lvl="7" algn="l" rtl="0" hangingPunct="1">
        <a:lnSpc>
          <a:spcPct val="90000"/>
        </a:lnSpc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nl-NL" sz="309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Mangal" pitchFamily="2"/>
        </a:defRPr>
      </a:lvl8pPr>
      <a:lvl9pPr marL="0" marR="0" lvl="0" indent="0" algn="l" rtl="0" hangingPunct="1">
        <a:lnSpc>
          <a:spcPct val="90000"/>
        </a:lnSpc>
        <a:spcBef>
          <a:spcPts val="1103"/>
        </a:spcBef>
        <a:spcAft>
          <a:spcPts val="1417"/>
        </a:spcAft>
        <a:buSzPct val="45000"/>
        <a:buFont typeface="Arial" pitchFamily="32"/>
        <a:buChar char="•"/>
        <a:tabLst/>
        <a:defRPr lang="nl-NL" sz="309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Mangal" pitchFamily="2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3">
            <a:extLst>
              <a:ext uri="{FF2B5EF4-FFF2-40B4-BE49-F238E27FC236}">
                <a16:creationId xmlns:a16="http://schemas.microsoft.com/office/drawing/2014/main" id="{EC04D1EB-9C16-4038-8216-6A0E2975FAAB}"/>
              </a:ext>
            </a:extLst>
          </p:cNvPr>
          <p:cNvSpPr/>
          <p:nvPr/>
        </p:nvSpPr>
        <p:spPr>
          <a:xfrm>
            <a:off x="172799" y="492976"/>
            <a:ext cx="3101400" cy="134301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compatLnSpc="0">
            <a:spAutoFit/>
          </a:bodyPr>
          <a:lstStyle/>
          <a:p>
            <a:pPr lvl="0">
              <a:defRPr sz="1800"/>
            </a:pPr>
            <a:r>
              <a:rPr lang="nl-NL" sz="1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Medisch Centrum Molenaar </a:t>
            </a:r>
            <a:r>
              <a:rPr lang="nl-NL" sz="1000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bestaat uit 6 </a:t>
            </a:r>
            <a:r>
              <a:rPr lang="nl-NL" sz="1000" dirty="0" err="1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huisartsen-praktijken</a:t>
            </a:r>
            <a:r>
              <a:rPr lang="nl-NL" sz="1000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(dokter Deijl/Muizer, Evertse, de Groot, Amoroso en van der Waal) Zij werken samen met elkaar en met diverse andere zorgverleners.  Als patiënt bent u ingeschreven bij een vaste dokter omdat wij waarde hechten aan persoonlijke zorg.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nl-NL" sz="1000" b="0" i="0" u="none" strike="noStrike" kern="1200" spc="0" dirty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nl-NL" sz="1000" b="0" i="0" u="none" strike="noStrike" kern="1200" spc="0" dirty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Tekstvak 4">
            <a:extLst>
              <a:ext uri="{FF2B5EF4-FFF2-40B4-BE49-F238E27FC236}">
                <a16:creationId xmlns:a16="http://schemas.microsoft.com/office/drawing/2014/main" id="{374777F9-1483-4F35-A503-64DE820A2C5E}"/>
              </a:ext>
            </a:extLst>
          </p:cNvPr>
          <p:cNvSpPr/>
          <p:nvPr/>
        </p:nvSpPr>
        <p:spPr>
          <a:xfrm>
            <a:off x="168480" y="208800"/>
            <a:ext cx="3105719" cy="277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B4C7E7"/>
          </a:solidFill>
          <a:ln>
            <a:noFill/>
            <a:prstDash val="solid"/>
          </a:ln>
        </p:spPr>
        <p:txBody>
          <a:bodyPr vert="horz" wrap="square" lIns="90000" tIns="45000" rIns="90000" bIns="45000" anchor="t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230" b="0" i="0" u="none" strike="noStrike" kern="1200" spc="0">
                <a:ln>
                  <a:noFill/>
                </a:ln>
                <a:solidFill>
                  <a:srgbClr val="FFFFFF"/>
                </a:solidFill>
                <a:latin typeface="Calibri" pitchFamily="18"/>
                <a:ea typeface="Microsoft YaHei" pitchFamily="2"/>
                <a:cs typeface="Mangal" pitchFamily="2"/>
              </a:rPr>
              <a:t>Praktijkinformatie</a:t>
            </a:r>
          </a:p>
        </p:txBody>
      </p:sp>
      <p:sp>
        <p:nvSpPr>
          <p:cNvPr id="4" name="Tekstvak 6">
            <a:extLst>
              <a:ext uri="{FF2B5EF4-FFF2-40B4-BE49-F238E27FC236}">
                <a16:creationId xmlns:a16="http://schemas.microsoft.com/office/drawing/2014/main" id="{B0CA15A4-D27F-4D21-ABB4-2F80940FE867}"/>
              </a:ext>
            </a:extLst>
          </p:cNvPr>
          <p:cNvSpPr/>
          <p:nvPr/>
        </p:nvSpPr>
        <p:spPr>
          <a:xfrm>
            <a:off x="168480" y="2151000"/>
            <a:ext cx="3105719" cy="277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B4C7E7"/>
          </a:solidFill>
          <a:ln>
            <a:noFill/>
            <a:prstDash val="solid"/>
          </a:ln>
        </p:spPr>
        <p:txBody>
          <a:bodyPr vert="horz" wrap="square" lIns="90000" tIns="45000" rIns="90000" bIns="45000" anchor="t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230" b="0" i="0" u="none" strike="noStrike" kern="1200" spc="0">
                <a:ln>
                  <a:noFill/>
                </a:ln>
                <a:solidFill>
                  <a:srgbClr val="FFFFFF"/>
                </a:solidFill>
                <a:latin typeface="Calibri" pitchFamily="18"/>
                <a:ea typeface="Microsoft YaHei" pitchFamily="2"/>
                <a:cs typeface="Mangal" pitchFamily="2"/>
              </a:rPr>
              <a:t>Praktijkondersteuners</a:t>
            </a:r>
          </a:p>
        </p:txBody>
      </p:sp>
      <p:sp>
        <p:nvSpPr>
          <p:cNvPr id="5" name="Tekstvak 7">
            <a:extLst>
              <a:ext uri="{FF2B5EF4-FFF2-40B4-BE49-F238E27FC236}">
                <a16:creationId xmlns:a16="http://schemas.microsoft.com/office/drawing/2014/main" id="{067C584C-12BC-4149-A709-8C8982783192}"/>
              </a:ext>
            </a:extLst>
          </p:cNvPr>
          <p:cNvSpPr/>
          <p:nvPr/>
        </p:nvSpPr>
        <p:spPr>
          <a:xfrm>
            <a:off x="168480" y="2534400"/>
            <a:ext cx="3122280" cy="337774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000" b="0" i="0" u="sng" strike="noStrike" kern="1200" spc="0" dirty="0">
                <a:ln>
                  <a:noFill/>
                </a:ln>
                <a:solidFill>
                  <a:srgbClr val="000000"/>
                </a:solidFill>
                <a:uFillTx/>
                <a:latin typeface="Calibri" pitchFamily="18"/>
                <a:ea typeface="Microsoft YaHei" pitchFamily="2"/>
                <a:cs typeface="Mangal" pitchFamily="2"/>
              </a:rPr>
              <a:t>De praktijkondersteuner </a:t>
            </a:r>
            <a:r>
              <a:rPr lang="nl-NL" sz="1000" b="0" i="0" u="sng" strike="noStrike" kern="1200" spc="0" dirty="0" err="1">
                <a:ln>
                  <a:noFill/>
                </a:ln>
                <a:solidFill>
                  <a:srgbClr val="000000"/>
                </a:solidFill>
                <a:uFillTx/>
                <a:latin typeface="Calibri" pitchFamily="18"/>
                <a:ea typeface="Microsoft YaHei" pitchFamily="2"/>
                <a:cs typeface="Mangal" pitchFamily="2"/>
              </a:rPr>
              <a:t>somatiek</a:t>
            </a:r>
            <a:r>
              <a:rPr lang="nl-NL" sz="1000" b="0" i="0" u="sng" strike="noStrike" kern="1200" spc="0" dirty="0">
                <a:ln>
                  <a:noFill/>
                </a:ln>
                <a:solidFill>
                  <a:srgbClr val="000000"/>
                </a:solidFill>
                <a:uFillTx/>
                <a:latin typeface="Calibri" pitchFamily="18"/>
                <a:ea typeface="Microsoft YaHei" pitchFamily="2"/>
                <a:cs typeface="Mangal" pitchFamily="2"/>
              </a:rPr>
              <a:t> (POH-S) </a:t>
            </a:r>
            <a:r>
              <a:rPr lang="nl-NL" sz="1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houdt spreekuur voor patiënten met astma, COPD, diabetes en hart- en vaatziekten. Voor deze chronische ziekten controleert zij de risicofactoren en stelt samen met u de doelen op die u wilt bereiken. Zij doet ook huisbezoeken bij patiënten die niet naar de praktijk kunnen komen. 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MC Molenaar is partner van Zorggroep </a:t>
            </a:r>
            <a:r>
              <a:rPr lang="nl-NL" sz="1000" b="0" i="0" u="none" strike="noStrike" kern="1200" spc="0" dirty="0" err="1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Hoeksewaard</a:t>
            </a:r>
            <a:r>
              <a:rPr lang="nl-NL" sz="1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. Zo levert elke praktijk in de Hoekse Waard dezelfde zorg van hoge kwaliteit.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nl-NL" sz="1000" b="0" i="0" u="none" strike="noStrike" kern="1200" spc="0" dirty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De kwetsbare oudere heeft onze speciale aandacht. We werken samen met wijkverpleegkundigen, de verpleeghuisarts, apothekers en de dementieketenzorg.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nl-NL" sz="1000" b="0" i="0" u="none" strike="noStrike" kern="1200" spc="0" dirty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000" b="0" i="0" u="sng" strike="noStrike" kern="1200" spc="0" dirty="0">
                <a:ln>
                  <a:noFill/>
                </a:ln>
                <a:solidFill>
                  <a:srgbClr val="000000"/>
                </a:solidFill>
                <a:uFillTx/>
                <a:latin typeface="Calibri" pitchFamily="18"/>
                <a:ea typeface="Microsoft YaHei" pitchFamily="2"/>
                <a:cs typeface="Mangal" pitchFamily="2"/>
              </a:rPr>
              <a:t>De praktijkondersteuner geestelijke gezondheidszorg (POH-GGZ) </a:t>
            </a:r>
            <a:r>
              <a:rPr lang="nl-NL" sz="1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houdt spreekuur voor kinderen, jeugd en volwassenen met een verscheidenheid aan psychische en sociale problematiek. Ook voor verslavingszorg kunt u in de eigen praktijk terecht. De verwijzing gaat via uw huisarts.</a:t>
            </a:r>
          </a:p>
        </p:txBody>
      </p:sp>
      <p:sp>
        <p:nvSpPr>
          <p:cNvPr id="6" name="Tekstvak 8">
            <a:extLst>
              <a:ext uri="{FF2B5EF4-FFF2-40B4-BE49-F238E27FC236}">
                <a16:creationId xmlns:a16="http://schemas.microsoft.com/office/drawing/2014/main" id="{298B0FBC-BF92-4E1E-A78E-AB87BAA348FC}"/>
              </a:ext>
            </a:extLst>
          </p:cNvPr>
          <p:cNvSpPr/>
          <p:nvPr/>
        </p:nvSpPr>
        <p:spPr>
          <a:xfrm>
            <a:off x="7448573" y="215416"/>
            <a:ext cx="3105719" cy="277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B4C7E7"/>
          </a:solidFill>
          <a:ln>
            <a:noFill/>
            <a:prstDash val="solid"/>
          </a:ln>
        </p:spPr>
        <p:txBody>
          <a:bodyPr vert="horz" wrap="square" lIns="90000" tIns="45000" rIns="90000" bIns="45000" anchor="t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230" b="0" i="0" u="none" strike="noStrike" kern="1200" spc="0">
                <a:ln>
                  <a:noFill/>
                </a:ln>
                <a:solidFill>
                  <a:srgbClr val="FFFFFF"/>
                </a:solidFill>
                <a:latin typeface="Calibri" pitchFamily="18"/>
                <a:ea typeface="Microsoft YaHei" pitchFamily="2"/>
                <a:cs typeface="Mangal" pitchFamily="2"/>
              </a:rPr>
              <a:t>Praktijkassistentes</a:t>
            </a:r>
          </a:p>
        </p:txBody>
      </p:sp>
      <p:sp>
        <p:nvSpPr>
          <p:cNvPr id="7" name="Tekstvak 9">
            <a:extLst>
              <a:ext uri="{FF2B5EF4-FFF2-40B4-BE49-F238E27FC236}">
                <a16:creationId xmlns:a16="http://schemas.microsoft.com/office/drawing/2014/main" id="{373B11A4-377A-4725-A0A0-4252C8DD88BB}"/>
              </a:ext>
            </a:extLst>
          </p:cNvPr>
          <p:cNvSpPr/>
          <p:nvPr/>
        </p:nvSpPr>
        <p:spPr>
          <a:xfrm>
            <a:off x="7448573" y="527573"/>
            <a:ext cx="3105719" cy="2125603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compatLnSpc="0">
            <a:spAutoFit/>
          </a:bodyPr>
          <a:lstStyle/>
          <a:p>
            <a:pPr>
              <a:defRPr sz="1800"/>
            </a:pPr>
            <a:r>
              <a:rPr lang="nl-NL" sz="1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De assistentes zijn opgeleid voor het verrichten van diverse medische handelingen. U kunt bij hen terecht voor urine- en bloedonderzoek, meten van bloeddruk, het maken van </a:t>
            </a:r>
            <a:r>
              <a:rPr lang="nl-NL" sz="1000" b="0" i="0" u="none" strike="noStrike" kern="1200" spc="0" dirty="0" err="1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ECG’s</a:t>
            </a:r>
            <a:r>
              <a:rPr lang="nl-NL" sz="1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, uitstrijkjes, het verzorgen van wonden, geven van injecties, het verwijderen van hechtingen, het uitspuiten van de oren, het aanstippen van wratten en het verlenen van EHBO. Door de aanvullende SOH-opleiding kunnen zij </a:t>
            </a:r>
            <a:r>
              <a:rPr lang="nl-NL" sz="1000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diverse klachten en kleine letsels </a:t>
            </a:r>
            <a:r>
              <a:rPr lang="nl-NL" sz="1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zelfstandig afhandelen. Een verzwikte enkel of een brandwond bijvoorbeeld. Er wordt volgens protocol gewerkt en bij vragen overlegt de assistente met de huisarts</a:t>
            </a:r>
            <a:r>
              <a:rPr lang="nl-NL" sz="1000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. Ook de assistentes hebben een beroepsgeheim net als de huisartsen.</a:t>
            </a:r>
            <a:endParaRPr lang="nl-NL" sz="1000" b="0" i="0" u="none" strike="noStrike" kern="1200" spc="0" dirty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</p:txBody>
      </p:sp>
      <p:sp>
        <p:nvSpPr>
          <p:cNvPr id="8" name="Tekstvak 10">
            <a:extLst>
              <a:ext uri="{FF2B5EF4-FFF2-40B4-BE49-F238E27FC236}">
                <a16:creationId xmlns:a16="http://schemas.microsoft.com/office/drawing/2014/main" id="{5DDC4F59-AA0C-46E1-B172-CAFA13460D54}"/>
              </a:ext>
            </a:extLst>
          </p:cNvPr>
          <p:cNvSpPr/>
          <p:nvPr/>
        </p:nvSpPr>
        <p:spPr>
          <a:xfrm>
            <a:off x="168480" y="6047279"/>
            <a:ext cx="3105719" cy="277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B4C7E7"/>
          </a:solidFill>
          <a:ln>
            <a:noFill/>
            <a:prstDash val="solid"/>
          </a:ln>
        </p:spPr>
        <p:txBody>
          <a:bodyPr vert="horz" wrap="square" lIns="90000" tIns="45000" rIns="90000" bIns="45000" anchor="t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230" b="0" i="0" u="none" strike="noStrike" kern="1200" spc="0">
                <a:ln>
                  <a:noFill/>
                </a:ln>
                <a:solidFill>
                  <a:srgbClr val="FFFFFF"/>
                </a:solidFill>
                <a:latin typeface="Calibri" pitchFamily="18"/>
                <a:ea typeface="Microsoft YaHei" pitchFamily="2"/>
                <a:cs typeface="Mangal" pitchFamily="2"/>
              </a:rPr>
              <a:t>Andere zorgverleners</a:t>
            </a:r>
          </a:p>
        </p:txBody>
      </p:sp>
      <p:sp>
        <p:nvSpPr>
          <p:cNvPr id="9" name="Tekstvak 11">
            <a:extLst>
              <a:ext uri="{FF2B5EF4-FFF2-40B4-BE49-F238E27FC236}">
                <a16:creationId xmlns:a16="http://schemas.microsoft.com/office/drawing/2014/main" id="{AE38B231-65BC-405B-B47A-2B6DBB92ED26}"/>
              </a:ext>
            </a:extLst>
          </p:cNvPr>
          <p:cNvSpPr/>
          <p:nvPr/>
        </p:nvSpPr>
        <p:spPr>
          <a:xfrm>
            <a:off x="168480" y="6431040"/>
            <a:ext cx="3105719" cy="87346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Er is samenwerking met onder andere Apothekers</a:t>
            </a:r>
            <a:r>
              <a:rPr lang="nl-NL" sz="1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, Diëtisten, KNO-artsen</a:t>
            </a:r>
            <a:r>
              <a:rPr lang="nl-NL" sz="1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, </a:t>
            </a:r>
            <a:r>
              <a:rPr lang="nl-NL" sz="1000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P</a:t>
            </a:r>
            <a:r>
              <a:rPr lang="nl-NL" sz="1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odotherapeuten, Cesar therapeuten </a:t>
            </a:r>
            <a:r>
              <a:rPr lang="nl-NL" sz="1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en een </a:t>
            </a:r>
            <a:r>
              <a:rPr lang="nl-NL" sz="1000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Or</a:t>
            </a:r>
            <a:r>
              <a:rPr lang="nl-NL" sz="1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thopeed binnen ons centrum. Kijk voor het actuele aanbod op onze website, onder 'overige zorgverleners'.</a:t>
            </a:r>
          </a:p>
        </p:txBody>
      </p:sp>
      <p:sp>
        <p:nvSpPr>
          <p:cNvPr id="10" name="Tekstvak 14">
            <a:extLst>
              <a:ext uri="{FF2B5EF4-FFF2-40B4-BE49-F238E27FC236}">
                <a16:creationId xmlns:a16="http://schemas.microsoft.com/office/drawing/2014/main" id="{23708D8A-5FC9-472A-9DC6-E3EF2F3BBBB5}"/>
              </a:ext>
            </a:extLst>
          </p:cNvPr>
          <p:cNvSpPr/>
          <p:nvPr/>
        </p:nvSpPr>
        <p:spPr>
          <a:xfrm>
            <a:off x="3808526" y="216712"/>
            <a:ext cx="3074759" cy="277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B4C7E7"/>
          </a:solidFill>
          <a:ln>
            <a:noFill/>
            <a:prstDash val="solid"/>
          </a:ln>
        </p:spPr>
        <p:txBody>
          <a:bodyPr vert="horz" wrap="square" lIns="90000" tIns="45000" rIns="90000" bIns="45000" anchor="t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230" b="0" i="0" u="none" strike="noStrike" kern="1200" spc="0">
                <a:ln>
                  <a:noFill/>
                </a:ln>
                <a:solidFill>
                  <a:srgbClr val="FFFFFF"/>
                </a:solidFill>
                <a:latin typeface="Calibri" pitchFamily="18"/>
                <a:ea typeface="Microsoft YaHei" pitchFamily="2"/>
                <a:cs typeface="Mangal" pitchFamily="2"/>
              </a:rPr>
              <a:t>Spreekuur</a:t>
            </a:r>
          </a:p>
        </p:txBody>
      </p:sp>
      <p:sp>
        <p:nvSpPr>
          <p:cNvPr id="11" name="Tekstvak 15">
            <a:extLst>
              <a:ext uri="{FF2B5EF4-FFF2-40B4-BE49-F238E27FC236}">
                <a16:creationId xmlns:a16="http://schemas.microsoft.com/office/drawing/2014/main" id="{1D32A4B9-FB59-45AF-A707-68C2E6F114FF}"/>
              </a:ext>
            </a:extLst>
          </p:cNvPr>
          <p:cNvSpPr/>
          <p:nvPr/>
        </p:nvSpPr>
        <p:spPr>
          <a:xfrm>
            <a:off x="3808526" y="580312"/>
            <a:ext cx="3074759" cy="149953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Alle spreekuren zijn op afspraak. Bij het plannen van de afspraken is een consultduur van 15 minuten per klacht ingepland</a:t>
            </a:r>
            <a:r>
              <a:rPr lang="nl-NL" sz="10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. </a:t>
            </a:r>
            <a:r>
              <a:rPr lang="nl-NL" sz="1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Heeft u meerdere klachten dan kunt u een dubbele afspraak maken. 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De praktijkassistentes weten antwoord op veel praktische vragen</a:t>
            </a:r>
            <a:r>
              <a:rPr lang="nl-NL" sz="10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. </a:t>
            </a:r>
            <a:r>
              <a:rPr lang="nl-NL" sz="1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Ze zijn </a:t>
            </a:r>
            <a:r>
              <a:rPr lang="nl-NL" sz="1000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hier</a:t>
            </a:r>
            <a:r>
              <a:rPr lang="nl-NL" sz="1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speciaal voor opgeleid. Om een indruk te krijgen van uw klacht en om de urgentie in te schatten stellen zij aanvullende vragen. Zo kunnen zij u op de juiste manier adviseren. </a:t>
            </a:r>
          </a:p>
        </p:txBody>
      </p:sp>
      <p:sp>
        <p:nvSpPr>
          <p:cNvPr id="12" name="Tekstvak 16">
            <a:extLst>
              <a:ext uri="{FF2B5EF4-FFF2-40B4-BE49-F238E27FC236}">
                <a16:creationId xmlns:a16="http://schemas.microsoft.com/office/drawing/2014/main" id="{69FA42CD-30E5-457A-A6A4-3287EC55B577}"/>
              </a:ext>
            </a:extLst>
          </p:cNvPr>
          <p:cNvSpPr/>
          <p:nvPr/>
        </p:nvSpPr>
        <p:spPr>
          <a:xfrm>
            <a:off x="7448571" y="2656489"/>
            <a:ext cx="3074759" cy="277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B4C7E7"/>
          </a:solidFill>
          <a:ln>
            <a:noFill/>
            <a:prstDash val="solid"/>
          </a:ln>
        </p:spPr>
        <p:txBody>
          <a:bodyPr vert="horz" wrap="square" lIns="90000" tIns="45000" rIns="90000" bIns="45000" anchor="t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230" b="0" i="0" u="none" strike="noStrike" kern="1200" spc="0">
                <a:ln>
                  <a:noFill/>
                </a:ln>
                <a:solidFill>
                  <a:srgbClr val="FFFFFF"/>
                </a:solidFill>
                <a:latin typeface="Calibri" pitchFamily="18"/>
                <a:ea typeface="Microsoft YaHei" pitchFamily="2"/>
                <a:cs typeface="Mangal" pitchFamily="2"/>
              </a:rPr>
              <a:t>Visites</a:t>
            </a:r>
          </a:p>
        </p:txBody>
      </p:sp>
      <p:sp>
        <p:nvSpPr>
          <p:cNvPr id="13" name="Tekstvak 17">
            <a:extLst>
              <a:ext uri="{FF2B5EF4-FFF2-40B4-BE49-F238E27FC236}">
                <a16:creationId xmlns:a16="http://schemas.microsoft.com/office/drawing/2014/main" id="{9B33AC47-D007-4544-AEAF-BD68AFEFB166}"/>
              </a:ext>
            </a:extLst>
          </p:cNvPr>
          <p:cNvSpPr/>
          <p:nvPr/>
        </p:nvSpPr>
        <p:spPr>
          <a:xfrm>
            <a:off x="7448571" y="2969414"/>
            <a:ext cx="3074759" cy="149953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Visites kunt u tot 11:00 uur aanvragen. In de (loop van de) middag wordt u door de huisarts bezocht. Een huisbezoek is uitsluitend bedoeld voor mensen die om medische redenen niet naar de praktijk kunnen komen. De praktijk biedt een betere behandelomgeving dan bij u thuis.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Na een ziekenhuisopname wordt niet standaard een visite gereden. U kunt bij de assistente aangeven als u dit toch graag wilt.</a:t>
            </a:r>
          </a:p>
        </p:txBody>
      </p:sp>
      <p:sp>
        <p:nvSpPr>
          <p:cNvPr id="14" name="Tekstvak 18">
            <a:extLst>
              <a:ext uri="{FF2B5EF4-FFF2-40B4-BE49-F238E27FC236}">
                <a16:creationId xmlns:a16="http://schemas.microsoft.com/office/drawing/2014/main" id="{AC8F1D56-81E5-46D4-BF2D-FC8B5C433F30}"/>
              </a:ext>
            </a:extLst>
          </p:cNvPr>
          <p:cNvSpPr/>
          <p:nvPr/>
        </p:nvSpPr>
        <p:spPr>
          <a:xfrm>
            <a:off x="7448571" y="4635861"/>
            <a:ext cx="3074759" cy="277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B4C7E7"/>
          </a:solidFill>
          <a:ln>
            <a:noFill/>
            <a:prstDash val="solid"/>
          </a:ln>
        </p:spPr>
        <p:txBody>
          <a:bodyPr vert="horz" wrap="square" lIns="90000" tIns="45000" rIns="90000" bIns="45000" anchor="t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230" b="0" i="0" u="none" strike="noStrike" kern="1200" spc="0" dirty="0">
                <a:ln>
                  <a:noFill/>
                </a:ln>
                <a:solidFill>
                  <a:srgbClr val="FFFFFF"/>
                </a:solidFill>
                <a:latin typeface="Calibri" pitchFamily="18"/>
                <a:ea typeface="Microsoft YaHei" pitchFamily="2"/>
                <a:cs typeface="Mangal" pitchFamily="2"/>
              </a:rPr>
              <a:t>Telefonisch spreekuur</a:t>
            </a:r>
          </a:p>
        </p:txBody>
      </p:sp>
      <p:sp>
        <p:nvSpPr>
          <p:cNvPr id="15" name="Tekstvak 24">
            <a:extLst>
              <a:ext uri="{FF2B5EF4-FFF2-40B4-BE49-F238E27FC236}">
                <a16:creationId xmlns:a16="http://schemas.microsoft.com/office/drawing/2014/main" id="{BD11ABA1-E9B7-4ED2-9C88-D1CBCCC557E7}"/>
              </a:ext>
            </a:extLst>
          </p:cNvPr>
          <p:cNvSpPr/>
          <p:nvPr/>
        </p:nvSpPr>
        <p:spPr>
          <a:xfrm>
            <a:off x="7448572" y="4988520"/>
            <a:ext cx="3074759" cy="87346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Eenvoudige vragen of uitslagen kunt u aan de praktijkassistente stellen. Indien nodig</a:t>
            </a:r>
            <a:r>
              <a:rPr lang="nl-NL" sz="10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</a:t>
            </a:r>
            <a:r>
              <a:rPr lang="nl-NL" sz="1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overlegt zij met de huisarts. In dit geval wordt u meestal gevraagd om tussen 14:00u – 16:00u terug te bellen. Het kan ook zijn dat de huisarts u belt voor nadere toelichting.</a:t>
            </a:r>
          </a:p>
        </p:txBody>
      </p:sp>
      <p:sp>
        <p:nvSpPr>
          <p:cNvPr id="19" name="Tekstvak 12">
            <a:extLst>
              <a:ext uri="{FF2B5EF4-FFF2-40B4-BE49-F238E27FC236}">
                <a16:creationId xmlns:a16="http://schemas.microsoft.com/office/drawing/2014/main" id="{0149CD35-4F37-4A1B-B15D-B0D7E317332F}"/>
              </a:ext>
            </a:extLst>
          </p:cNvPr>
          <p:cNvSpPr/>
          <p:nvPr/>
        </p:nvSpPr>
        <p:spPr>
          <a:xfrm>
            <a:off x="3808526" y="2079846"/>
            <a:ext cx="3105719" cy="28343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B4C7E7"/>
          </a:solidFill>
          <a:ln>
            <a:noFill/>
            <a:prstDash val="solid"/>
          </a:ln>
        </p:spPr>
        <p:txBody>
          <a:bodyPr vert="horz" wrap="square" lIns="90000" tIns="45000" rIns="90000" bIns="45000" anchor="t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230" b="0" i="0" u="none" strike="noStrike" kern="1200" spc="0">
                <a:ln>
                  <a:noFill/>
                </a:ln>
                <a:solidFill>
                  <a:srgbClr val="FFFFFF"/>
                </a:solidFill>
                <a:latin typeface="Calibri" pitchFamily="18"/>
                <a:ea typeface="Microsoft YaHei" pitchFamily="2"/>
                <a:cs typeface="Mangal" pitchFamily="2"/>
              </a:rPr>
              <a:t>Medewerkers</a:t>
            </a:r>
          </a:p>
        </p:txBody>
      </p:sp>
      <p:graphicFrame>
        <p:nvGraphicFramePr>
          <p:cNvPr id="18" name="Tabel 17">
            <a:extLst>
              <a:ext uri="{FF2B5EF4-FFF2-40B4-BE49-F238E27FC236}">
                <a16:creationId xmlns:a16="http://schemas.microsoft.com/office/drawing/2014/main" id="{78B7E379-6A51-40E0-9F39-7CD511CA13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075799"/>
              </p:ext>
            </p:extLst>
          </p:nvPr>
        </p:nvGraphicFramePr>
        <p:xfrm>
          <a:off x="3839487" y="2428560"/>
          <a:ext cx="3043798" cy="4815249"/>
        </p:xfrm>
        <a:graphic>
          <a:graphicData uri="http://schemas.openxmlformats.org/drawingml/2006/table">
            <a:tbl>
              <a:tblPr/>
              <a:tblGrid>
                <a:gridCol w="1631697">
                  <a:extLst>
                    <a:ext uri="{9D8B030D-6E8A-4147-A177-3AD203B41FA5}">
                      <a16:colId xmlns:a16="http://schemas.microsoft.com/office/drawing/2014/main" val="1436816554"/>
                    </a:ext>
                  </a:extLst>
                </a:gridCol>
                <a:gridCol w="1412101">
                  <a:extLst>
                    <a:ext uri="{9D8B030D-6E8A-4147-A177-3AD203B41FA5}">
                      <a16:colId xmlns:a16="http://schemas.microsoft.com/office/drawing/2014/main" val="2189400237"/>
                    </a:ext>
                  </a:extLst>
                </a:gridCol>
              </a:tblGrid>
              <a:tr h="175225"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0" i="0" u="none" strike="noStrike" spc="0">
                          <a:solidFill>
                            <a:srgbClr val="000000"/>
                          </a:solidFill>
                        </a:defRPr>
                      </a:pPr>
                      <a:r>
                        <a:rPr lang="nl-NL" sz="8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 pitchFamily="18"/>
                          <a:ea typeface="Microsoft YaHei" pitchFamily="2"/>
                          <a:cs typeface="Mangal" pitchFamily="2"/>
                        </a:rPr>
                        <a:t>N.B. Amoroso</a:t>
                      </a: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0" i="0" u="none" strike="noStrike" spc="0">
                          <a:solidFill>
                            <a:srgbClr val="000000"/>
                          </a:solidFill>
                        </a:defRPr>
                      </a:pPr>
                      <a:r>
                        <a:rPr lang="nl-NL" sz="8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 pitchFamily="18"/>
                          <a:ea typeface="Microsoft YaHei" pitchFamily="2"/>
                          <a:cs typeface="Mangal" pitchFamily="2"/>
                        </a:rPr>
                        <a:t>Praktijkhouder, Huisarts</a:t>
                      </a: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93543783"/>
                  </a:ext>
                </a:extLst>
              </a:tr>
              <a:tr h="175225"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0" i="0" u="none" strike="noStrike" spc="0">
                          <a:solidFill>
                            <a:srgbClr val="000000"/>
                          </a:solidFill>
                        </a:defRPr>
                      </a:pPr>
                      <a:r>
                        <a:rPr lang="nl-NL" sz="8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 pitchFamily="18"/>
                          <a:ea typeface="Microsoft YaHei" pitchFamily="2"/>
                          <a:cs typeface="Mangal" pitchFamily="2"/>
                        </a:rPr>
                        <a:t>A. Deijl</a:t>
                      </a: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0" i="0" u="none" strike="noStrike" spc="0">
                          <a:solidFill>
                            <a:srgbClr val="000000"/>
                          </a:solidFill>
                        </a:defRPr>
                      </a:pPr>
                      <a:r>
                        <a:rPr lang="nl-NL" sz="8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 pitchFamily="18"/>
                          <a:ea typeface="Microsoft YaHei" pitchFamily="2"/>
                          <a:cs typeface="Mangal" pitchFamily="2"/>
                        </a:rPr>
                        <a:t>Praktijkhouder, Huisarts</a:t>
                      </a: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94878013"/>
                  </a:ext>
                </a:extLst>
              </a:tr>
              <a:tr h="175225"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0" i="0" u="none" strike="noStrike" spc="0">
                          <a:solidFill>
                            <a:srgbClr val="000000"/>
                          </a:solidFill>
                        </a:defRPr>
                      </a:pPr>
                      <a:r>
                        <a:rPr lang="nl-NL" sz="8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 pitchFamily="18"/>
                          <a:ea typeface="Microsoft YaHei" pitchFamily="2"/>
                          <a:cs typeface="Mangal" pitchFamily="2"/>
                        </a:rPr>
                        <a:t>A. J. </a:t>
                      </a:r>
                      <a:r>
                        <a:rPr lang="nl-NL" sz="800" b="0" i="0" u="none" strike="noStrike" kern="1200" spc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 pitchFamily="18"/>
                          <a:ea typeface="Microsoft YaHei" pitchFamily="2"/>
                          <a:cs typeface="Mangal" pitchFamily="2"/>
                        </a:rPr>
                        <a:t>Evertse</a:t>
                      </a:r>
                      <a:endParaRPr lang="nl-NL" sz="8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0" i="0" u="none" strike="noStrike" spc="0">
                          <a:solidFill>
                            <a:srgbClr val="000000"/>
                          </a:solidFill>
                        </a:defRPr>
                      </a:pPr>
                      <a:r>
                        <a:rPr lang="nl-NL" sz="8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 pitchFamily="18"/>
                          <a:ea typeface="Microsoft YaHei" pitchFamily="2"/>
                          <a:cs typeface="Mangal" pitchFamily="2"/>
                        </a:rPr>
                        <a:t>Praktijkhouder, Huisarts</a:t>
                      </a: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70362900"/>
                  </a:ext>
                </a:extLst>
              </a:tr>
              <a:tr h="175225"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0" i="0" u="none" strike="noStrike" spc="0">
                          <a:solidFill>
                            <a:srgbClr val="000000"/>
                          </a:solidFill>
                        </a:defRPr>
                      </a:pPr>
                      <a:r>
                        <a:rPr lang="nl-NL" sz="8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 pitchFamily="18"/>
                          <a:ea typeface="Microsoft YaHei" pitchFamily="2"/>
                          <a:cs typeface="Mangal" pitchFamily="2"/>
                        </a:rPr>
                        <a:t>F. M. de Groot</a:t>
                      </a: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0" i="0" u="none" strike="noStrike" spc="0">
                          <a:solidFill>
                            <a:srgbClr val="000000"/>
                          </a:solidFill>
                        </a:defRPr>
                      </a:pPr>
                      <a:r>
                        <a:rPr lang="nl-NL" sz="8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 pitchFamily="18"/>
                          <a:ea typeface="Microsoft YaHei" pitchFamily="2"/>
                          <a:cs typeface="Mangal" pitchFamily="2"/>
                        </a:rPr>
                        <a:t>Praktijkhouder, Huisarts</a:t>
                      </a: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23197943"/>
                  </a:ext>
                </a:extLst>
              </a:tr>
              <a:tr h="175225"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0" i="0" u="none" strike="noStrike" spc="0">
                          <a:solidFill>
                            <a:srgbClr val="000000"/>
                          </a:solidFill>
                        </a:defRPr>
                      </a:pPr>
                      <a:r>
                        <a:rPr lang="nl-NL" sz="8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 pitchFamily="18"/>
                          <a:ea typeface="Microsoft YaHei" pitchFamily="2"/>
                          <a:cs typeface="Mangal" pitchFamily="2"/>
                        </a:rPr>
                        <a:t>Y.M. Muizer</a:t>
                      </a: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0" i="0" u="none" strike="noStrike" spc="0">
                          <a:solidFill>
                            <a:srgbClr val="000000"/>
                          </a:solidFill>
                        </a:defRPr>
                      </a:pPr>
                      <a:r>
                        <a:rPr lang="nl-NL" sz="8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 pitchFamily="18"/>
                          <a:ea typeface="Microsoft YaHei" pitchFamily="2"/>
                          <a:cs typeface="Mangal" pitchFamily="2"/>
                        </a:rPr>
                        <a:t>Praktijkhouder, Huisarts</a:t>
                      </a: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58618635"/>
                  </a:ext>
                </a:extLst>
              </a:tr>
              <a:tr h="175225"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0" i="0" u="none" strike="noStrike" spc="0">
                          <a:solidFill>
                            <a:srgbClr val="000000"/>
                          </a:solidFill>
                        </a:defRPr>
                      </a:pPr>
                      <a:r>
                        <a:rPr lang="nl-NL" sz="8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 pitchFamily="18"/>
                          <a:ea typeface="Microsoft YaHei" pitchFamily="2"/>
                          <a:cs typeface="Mangal" pitchFamily="2"/>
                        </a:rPr>
                        <a:t>I. H. van der Waal</a:t>
                      </a: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0" i="0" u="none" strike="noStrike" spc="0">
                          <a:solidFill>
                            <a:srgbClr val="000000"/>
                          </a:solidFill>
                        </a:defRPr>
                      </a:pPr>
                      <a:r>
                        <a:rPr lang="nl-NL" sz="8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 pitchFamily="18"/>
                          <a:ea typeface="Microsoft YaHei" pitchFamily="2"/>
                          <a:cs typeface="Mangal" pitchFamily="2"/>
                        </a:rPr>
                        <a:t>Praktijkhouder, Huisarts</a:t>
                      </a: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82760294"/>
                  </a:ext>
                </a:extLst>
              </a:tr>
              <a:tr h="175225"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0" i="0" u="none" strike="noStrike" spc="0">
                          <a:solidFill>
                            <a:srgbClr val="000000"/>
                          </a:solidFill>
                        </a:defRPr>
                      </a:pPr>
                      <a:r>
                        <a:rPr lang="nl-NL" sz="800" b="0" i="0" u="none" strike="noStrike" kern="120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 pitchFamily="18"/>
                          <a:ea typeface="Microsoft YaHei" pitchFamily="2"/>
                          <a:cs typeface="Mangal" pitchFamily="2"/>
                        </a:rPr>
                        <a:t>A. C. Berger</a:t>
                      </a: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0" i="0" u="none" strike="noStrike" spc="0">
                          <a:solidFill>
                            <a:srgbClr val="000000"/>
                          </a:solidFill>
                        </a:defRPr>
                      </a:pPr>
                      <a:r>
                        <a:rPr lang="nl-NL" sz="800" b="0" i="0" u="none" strike="noStrike" kern="1200" spc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 pitchFamily="18"/>
                          <a:ea typeface="Microsoft YaHei" pitchFamily="2"/>
                          <a:cs typeface="Mangal" pitchFamily="2"/>
                        </a:rPr>
                        <a:t>Huisarts</a:t>
                      </a: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24637472"/>
                  </a:ext>
                </a:extLst>
              </a:tr>
              <a:tr h="175225"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800">
                          <a:latin typeface="Calibri" pitchFamily="34"/>
                        </a:defRPr>
                      </a:pPr>
                      <a:r>
                        <a:rPr lang="nl-NL" sz="800" b="0" i="0" u="none" strike="noStrike" kern="1200" dirty="0">
                          <a:ln>
                            <a:noFill/>
                          </a:ln>
                          <a:latin typeface="Calibri" pitchFamily="34"/>
                          <a:ea typeface="Microsoft YaHei" pitchFamily="2"/>
                          <a:cs typeface="Mangal" pitchFamily="2"/>
                        </a:rPr>
                        <a:t>E. J. M. Hendriks</a:t>
                      </a: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800">
                          <a:latin typeface="Calibri" pitchFamily="34"/>
                        </a:defRPr>
                      </a:pPr>
                      <a:r>
                        <a:rPr lang="nl-NL" sz="800" b="0" i="0" u="none" strike="noStrike" kern="1200" dirty="0">
                          <a:ln>
                            <a:noFill/>
                          </a:ln>
                          <a:latin typeface="Calibri" pitchFamily="34"/>
                          <a:ea typeface="Microsoft YaHei" pitchFamily="2"/>
                          <a:cs typeface="Mangal" pitchFamily="2"/>
                        </a:rPr>
                        <a:t>Huisarts</a:t>
                      </a: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40052349"/>
                  </a:ext>
                </a:extLst>
              </a:tr>
              <a:tr h="175225"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800">
                          <a:latin typeface="Calibri" pitchFamily="34"/>
                        </a:defRPr>
                      </a:pPr>
                      <a:r>
                        <a:rPr lang="nl-NL" sz="800" b="0" i="0" u="none" strike="noStrike" kern="1200" dirty="0">
                          <a:ln>
                            <a:noFill/>
                          </a:ln>
                          <a:latin typeface="Calibri" pitchFamily="34"/>
                          <a:ea typeface="Microsoft YaHei" pitchFamily="2"/>
                          <a:cs typeface="Mangal" pitchFamily="2"/>
                        </a:rPr>
                        <a:t>H. Boer</a:t>
                      </a: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800">
                          <a:latin typeface="Calibri" pitchFamily="34"/>
                        </a:defRPr>
                      </a:pPr>
                      <a:r>
                        <a:rPr lang="nl-NL" sz="800" b="0" i="0" u="none" strike="noStrike" kern="1200" dirty="0">
                          <a:ln>
                            <a:noFill/>
                          </a:ln>
                          <a:latin typeface="Calibri" pitchFamily="34"/>
                          <a:ea typeface="Microsoft YaHei" pitchFamily="2"/>
                          <a:cs typeface="Mangal" pitchFamily="2"/>
                        </a:rPr>
                        <a:t>Praktijkmanager</a:t>
                      </a: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66395198"/>
                  </a:ext>
                </a:extLst>
              </a:tr>
              <a:tr h="175225"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0" i="0" u="none" strike="noStrike" spc="0">
                          <a:solidFill>
                            <a:srgbClr val="000000"/>
                          </a:solidFill>
                        </a:defRPr>
                      </a:pPr>
                      <a:endParaRPr lang="nl-NL" sz="8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0" i="0" u="none" strike="noStrike" spc="0">
                          <a:solidFill>
                            <a:srgbClr val="000000"/>
                          </a:solidFill>
                        </a:defRPr>
                      </a:pPr>
                      <a:endParaRPr lang="nl-NL" sz="8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96629272"/>
                  </a:ext>
                </a:extLst>
              </a:tr>
              <a:tr h="186909"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0" i="0" u="none" strike="noStrike" spc="0">
                          <a:solidFill>
                            <a:srgbClr val="000000"/>
                          </a:solidFill>
                        </a:defRPr>
                      </a:pPr>
                      <a:endParaRPr lang="nl-NL" sz="8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0" i="0" u="none" strike="noStrike" spc="0">
                          <a:solidFill>
                            <a:srgbClr val="000000"/>
                          </a:solidFill>
                        </a:defRPr>
                      </a:pPr>
                      <a:endParaRPr lang="nl-NL" sz="8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643584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0" i="0" u="none" strike="noStrike" spc="0">
                          <a:solidFill>
                            <a:srgbClr val="000000"/>
                          </a:solidFill>
                        </a:defRPr>
                      </a:pPr>
                      <a:endParaRPr lang="nl-NL" sz="8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0" i="0" u="none" strike="noStrike" spc="0">
                          <a:solidFill>
                            <a:srgbClr val="000000"/>
                          </a:solidFill>
                        </a:defRPr>
                      </a:pPr>
                      <a:endParaRPr lang="nl-NL" sz="8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80839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0" i="0" u="none" strike="noStrike" spc="0">
                          <a:solidFill>
                            <a:srgbClr val="000000"/>
                          </a:solidFill>
                        </a:defRPr>
                      </a:pPr>
                      <a:endParaRPr lang="nl-NL" sz="8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0" i="0" u="none" strike="noStrike" spc="0">
                          <a:solidFill>
                            <a:srgbClr val="000000"/>
                          </a:solidFill>
                        </a:defRPr>
                      </a:pPr>
                      <a:endParaRPr lang="nl-NL" sz="8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10226145"/>
                  </a:ext>
                </a:extLst>
              </a:tr>
              <a:tr h="175225"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0" i="0" u="none" strike="noStrike" spc="0">
                          <a:solidFill>
                            <a:srgbClr val="000000"/>
                          </a:solidFill>
                        </a:defRPr>
                      </a:pPr>
                      <a:endParaRPr lang="nl-NL" sz="8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0" i="0" u="none" strike="noStrike" spc="0">
                          <a:solidFill>
                            <a:srgbClr val="000000"/>
                          </a:solidFill>
                        </a:defRPr>
                      </a:pPr>
                      <a:endParaRPr lang="nl-NL" sz="8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57980948"/>
                  </a:ext>
                </a:extLst>
              </a:tr>
              <a:tr h="175225"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0" i="0" u="none" strike="noStrike" spc="0">
                          <a:solidFill>
                            <a:srgbClr val="000000"/>
                          </a:solidFill>
                        </a:defRPr>
                      </a:pPr>
                      <a:endParaRPr lang="nl-NL" sz="8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0" i="0" u="none" strike="noStrike" spc="0">
                          <a:solidFill>
                            <a:srgbClr val="000000"/>
                          </a:solidFill>
                        </a:defRPr>
                      </a:pPr>
                      <a:endParaRPr lang="nl-NL" sz="8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25609809"/>
                  </a:ext>
                </a:extLst>
              </a:tr>
              <a:tr h="179100"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0" i="0" u="none" strike="noStrike" spc="0">
                          <a:solidFill>
                            <a:srgbClr val="000000"/>
                          </a:solidFill>
                        </a:defRPr>
                      </a:pPr>
                      <a:endParaRPr lang="nl-NL" sz="8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0" i="0" u="none" strike="noStrike" spc="0">
                          <a:solidFill>
                            <a:srgbClr val="000000"/>
                          </a:solidFill>
                        </a:defRPr>
                      </a:pPr>
                      <a:endParaRPr lang="nl-NL" sz="8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8854495"/>
                  </a:ext>
                </a:extLst>
              </a:tr>
              <a:tr h="175225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00000"/>
                        </a:lnSpc>
                      </a:pPr>
                      <a:endParaRPr lang="nl-N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0" i="0" u="none" strike="noStrike" spc="0">
                          <a:solidFill>
                            <a:srgbClr val="000000"/>
                          </a:solidFill>
                        </a:defRPr>
                      </a:pPr>
                      <a:endParaRPr lang="nl-NL" sz="8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34200975"/>
                  </a:ext>
                </a:extLst>
              </a:tr>
              <a:tr h="175225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00000"/>
                        </a:lnSpc>
                      </a:pPr>
                      <a:endParaRPr lang="nl-N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0" i="0" u="none" strike="noStrike" spc="0">
                          <a:solidFill>
                            <a:srgbClr val="000000"/>
                          </a:solidFill>
                        </a:defRPr>
                      </a:pPr>
                      <a:endParaRPr lang="nl-NL" sz="8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8794126"/>
                  </a:ext>
                </a:extLst>
              </a:tr>
              <a:tr h="175225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00000"/>
                        </a:lnSpc>
                      </a:pPr>
                      <a:endParaRPr lang="nl-N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0" i="0" u="none" strike="noStrike" spc="0">
                          <a:solidFill>
                            <a:srgbClr val="000000"/>
                          </a:solidFill>
                        </a:defRPr>
                      </a:pPr>
                      <a:endParaRPr lang="nl-NL" sz="8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01881189"/>
                  </a:ext>
                </a:extLst>
              </a:tr>
              <a:tr h="175225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00000"/>
                        </a:lnSpc>
                      </a:pPr>
                      <a:endParaRPr lang="nl-N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0" i="0" u="none" strike="noStrike" spc="0">
                          <a:solidFill>
                            <a:srgbClr val="000000"/>
                          </a:solidFill>
                        </a:defRPr>
                      </a:pPr>
                      <a:endParaRPr lang="nl-NL" sz="8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49145004"/>
                  </a:ext>
                </a:extLst>
              </a:tr>
              <a:tr h="175225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00000"/>
                        </a:lnSpc>
                      </a:pPr>
                      <a:endParaRPr lang="nl-N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0" i="0" u="none" strike="noStrike" spc="0">
                          <a:solidFill>
                            <a:srgbClr val="000000"/>
                          </a:solidFill>
                        </a:defRPr>
                      </a:pPr>
                      <a:endParaRPr lang="nl-NL" sz="8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95176916"/>
                  </a:ext>
                </a:extLst>
              </a:tr>
              <a:tr h="175225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00000"/>
                        </a:lnSpc>
                      </a:pPr>
                      <a:endParaRPr lang="nl-N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0" i="0" u="none" strike="noStrike" spc="0">
                          <a:solidFill>
                            <a:srgbClr val="000000"/>
                          </a:solidFill>
                        </a:defRPr>
                      </a:pPr>
                      <a:endParaRPr lang="nl-NL" sz="8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2473464"/>
                  </a:ext>
                </a:extLst>
              </a:tr>
              <a:tr h="175225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00000"/>
                        </a:lnSpc>
                      </a:pPr>
                      <a:endParaRPr lang="nl-N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0" i="0" u="none" strike="noStrike" spc="0">
                          <a:solidFill>
                            <a:srgbClr val="000000"/>
                          </a:solidFill>
                        </a:defRPr>
                      </a:pPr>
                      <a:endParaRPr lang="nl-NL" sz="8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76596812"/>
                  </a:ext>
                </a:extLst>
              </a:tr>
              <a:tr h="175225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00000"/>
                        </a:lnSpc>
                      </a:pPr>
                      <a:endParaRPr lang="nl-N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0" i="0" u="none" strike="noStrike" spc="0">
                          <a:solidFill>
                            <a:srgbClr val="000000"/>
                          </a:solidFill>
                        </a:defRPr>
                      </a:pPr>
                      <a:endParaRPr lang="nl-NL" sz="8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28069417"/>
                  </a:ext>
                </a:extLst>
              </a:tr>
              <a:tr h="175225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00000"/>
                        </a:lnSpc>
                      </a:pPr>
                      <a:endParaRPr lang="nl-N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0" i="0" u="none" strike="noStrike" spc="0">
                          <a:solidFill>
                            <a:srgbClr val="000000"/>
                          </a:solidFill>
                        </a:defRPr>
                      </a:pPr>
                      <a:endParaRPr lang="nl-NL" sz="8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50916253"/>
                  </a:ext>
                </a:extLst>
              </a:tr>
              <a:tr h="175225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00000"/>
                        </a:lnSpc>
                      </a:pPr>
                      <a:endParaRPr lang="nl-N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0" i="0" u="none" strike="noStrike" spc="0">
                          <a:solidFill>
                            <a:srgbClr val="000000"/>
                          </a:solidFill>
                        </a:defRPr>
                      </a:pPr>
                      <a:endParaRPr lang="nl-NL" sz="8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06150426"/>
                  </a:ext>
                </a:extLst>
              </a:tr>
              <a:tr h="175225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00000"/>
                        </a:lnSpc>
                      </a:pPr>
                      <a:endParaRPr lang="nl-N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0" i="0" u="none" strike="noStrike" spc="0">
                          <a:solidFill>
                            <a:srgbClr val="000000"/>
                          </a:solidFill>
                        </a:defRPr>
                      </a:pPr>
                      <a:endParaRPr lang="nl-NL" sz="8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22776690"/>
                  </a:ext>
                </a:extLst>
              </a:tr>
              <a:tr h="175225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00000"/>
                        </a:lnSpc>
                      </a:pPr>
                      <a:endParaRPr lang="nl-N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0" i="0" u="none" strike="noStrike" spc="0">
                          <a:solidFill>
                            <a:srgbClr val="000000"/>
                          </a:solidFill>
                        </a:defRPr>
                      </a:pPr>
                      <a:endParaRPr lang="nl-NL" sz="800" b="0" i="0" u="none" strike="noStrike" kern="1200" spc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5073977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3">
            <a:extLst>
              <a:ext uri="{FF2B5EF4-FFF2-40B4-BE49-F238E27FC236}">
                <a16:creationId xmlns:a16="http://schemas.microsoft.com/office/drawing/2014/main" id="{3639F311-F605-4D73-BE4C-80E614A506C1}"/>
              </a:ext>
            </a:extLst>
          </p:cNvPr>
          <p:cNvSpPr/>
          <p:nvPr/>
        </p:nvSpPr>
        <p:spPr>
          <a:xfrm>
            <a:off x="179640" y="200160"/>
            <a:ext cx="3105719" cy="277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B4C7E7"/>
          </a:solidFill>
          <a:ln>
            <a:noFill/>
            <a:prstDash val="solid"/>
          </a:ln>
        </p:spPr>
        <p:txBody>
          <a:bodyPr vert="horz" wrap="square" lIns="90000" tIns="45000" rIns="90000" bIns="45000" anchor="t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230" b="0" i="0" u="none" strike="noStrike" kern="1200" spc="0">
                <a:ln>
                  <a:noFill/>
                </a:ln>
                <a:solidFill>
                  <a:srgbClr val="FFFFFF"/>
                </a:solidFill>
                <a:latin typeface="Calibri" pitchFamily="18"/>
                <a:ea typeface="Microsoft YaHei" pitchFamily="2"/>
                <a:cs typeface="Mangal" pitchFamily="2"/>
              </a:rPr>
              <a:t>Receptenlijn</a:t>
            </a:r>
          </a:p>
        </p:txBody>
      </p:sp>
      <p:sp>
        <p:nvSpPr>
          <p:cNvPr id="3" name="Tekstvak 4">
            <a:extLst>
              <a:ext uri="{FF2B5EF4-FFF2-40B4-BE49-F238E27FC236}">
                <a16:creationId xmlns:a16="http://schemas.microsoft.com/office/drawing/2014/main" id="{033BC1C7-E22F-4373-827E-87AFCB09E3ED}"/>
              </a:ext>
            </a:extLst>
          </p:cNvPr>
          <p:cNvSpPr/>
          <p:nvPr/>
        </p:nvSpPr>
        <p:spPr>
          <a:xfrm>
            <a:off x="186480" y="551520"/>
            <a:ext cx="3237656" cy="134301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In het telefonisch keuzemenu (kies praktijk, daarna 2)  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kunt u 24 uur per dag herhaalrecepten aanvragen. 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Als u uw recept voor 11:00 uur </a:t>
            </a:r>
            <a:r>
              <a:rPr lang="nl-NL" sz="1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heeft doorgegeven, </a:t>
            </a:r>
            <a:r>
              <a:rPr lang="nl-NL" sz="1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staat het de volgende werkdag na 15:00 uur klaar bij uw apotheek.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br>
              <a:rPr lang="nl-NL" sz="1000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</a:br>
            <a:r>
              <a:rPr lang="nl-NL" sz="1000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Ook kunt u via de </a:t>
            </a:r>
            <a:r>
              <a:rPr lang="nl-NL" sz="1000" dirty="0" err="1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MedGemak</a:t>
            </a:r>
            <a:r>
              <a:rPr lang="nl-NL" sz="1000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app uw medicatie herhalen. </a:t>
            </a:r>
            <a:endParaRPr lang="nl-NL" sz="1000" b="0" i="0" u="none" strike="noStrike" kern="1200" spc="0" dirty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nl-NL" sz="1000" b="0" i="0" u="none" strike="noStrike" kern="1200" spc="0" dirty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Tekstvak 5">
            <a:extLst>
              <a:ext uri="{FF2B5EF4-FFF2-40B4-BE49-F238E27FC236}">
                <a16:creationId xmlns:a16="http://schemas.microsoft.com/office/drawing/2014/main" id="{AABB6C2E-869B-40DF-A75F-3AA241B79303}"/>
              </a:ext>
            </a:extLst>
          </p:cNvPr>
          <p:cNvSpPr/>
          <p:nvPr/>
        </p:nvSpPr>
        <p:spPr>
          <a:xfrm>
            <a:off x="179630" y="1839716"/>
            <a:ext cx="3105719" cy="277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B4C7E7"/>
          </a:solidFill>
          <a:ln>
            <a:noFill/>
            <a:prstDash val="solid"/>
          </a:ln>
        </p:spPr>
        <p:txBody>
          <a:bodyPr vert="horz" wrap="square" lIns="90000" tIns="45000" rIns="90000" bIns="45000" anchor="t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230" b="0" i="0" u="none" strike="noStrike" kern="1200" spc="0">
                <a:ln>
                  <a:noFill/>
                </a:ln>
                <a:solidFill>
                  <a:srgbClr val="FFFFFF"/>
                </a:solidFill>
                <a:latin typeface="Calibri" pitchFamily="18"/>
                <a:ea typeface="Microsoft YaHei" pitchFamily="2"/>
                <a:cs typeface="Mangal" pitchFamily="2"/>
              </a:rPr>
              <a:t>Wijzigingen</a:t>
            </a:r>
          </a:p>
        </p:txBody>
      </p:sp>
      <p:sp>
        <p:nvSpPr>
          <p:cNvPr id="5" name="Tekstvak 6">
            <a:extLst>
              <a:ext uri="{FF2B5EF4-FFF2-40B4-BE49-F238E27FC236}">
                <a16:creationId xmlns:a16="http://schemas.microsoft.com/office/drawing/2014/main" id="{1F1BCC52-672D-48CA-94D0-215E3CDF4EC1}"/>
              </a:ext>
            </a:extLst>
          </p:cNvPr>
          <p:cNvSpPr/>
          <p:nvPr/>
        </p:nvSpPr>
        <p:spPr>
          <a:xfrm>
            <a:off x="179634" y="1934761"/>
            <a:ext cx="3105719" cy="102998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nl-NL" sz="1000" b="0" i="0" u="none" strike="noStrike" kern="1200" spc="0" dirty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Wanneer uw gezinssituatie is veranderd of u gaat verhuizen, dan horen wij dat graag. Wanneer u wisselt van woonplaats en/of huisarts, geeft u dit dan ook aan ons door. Wij dragen uw medisch dossier dan over aan uw nieuwe huisarts.</a:t>
            </a:r>
          </a:p>
        </p:txBody>
      </p:sp>
      <p:sp>
        <p:nvSpPr>
          <p:cNvPr id="6" name="Tekstvak 7">
            <a:extLst>
              <a:ext uri="{FF2B5EF4-FFF2-40B4-BE49-F238E27FC236}">
                <a16:creationId xmlns:a16="http://schemas.microsoft.com/office/drawing/2014/main" id="{0A44F717-7536-4234-96D6-24874C687186}"/>
              </a:ext>
            </a:extLst>
          </p:cNvPr>
          <p:cNvSpPr/>
          <p:nvPr/>
        </p:nvSpPr>
        <p:spPr>
          <a:xfrm>
            <a:off x="3792960" y="208800"/>
            <a:ext cx="3108600" cy="28343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B4C7E7"/>
          </a:solidFill>
          <a:ln>
            <a:noFill/>
            <a:prstDash val="solid"/>
          </a:ln>
        </p:spPr>
        <p:txBody>
          <a:bodyPr vert="horz" wrap="square" lIns="90000" tIns="45000" rIns="90000" bIns="45000" anchor="t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230" b="0" i="0" u="none" strike="noStrike" kern="1200" spc="0" dirty="0">
                <a:ln>
                  <a:noFill/>
                </a:ln>
                <a:solidFill>
                  <a:srgbClr val="FFFFFF"/>
                </a:solidFill>
                <a:latin typeface="Calibri" pitchFamily="18"/>
                <a:ea typeface="Microsoft YaHei" pitchFamily="2"/>
                <a:cs typeface="Mangal" pitchFamily="2"/>
              </a:rPr>
              <a:t>Contact</a:t>
            </a:r>
          </a:p>
        </p:txBody>
      </p:sp>
      <p:sp>
        <p:nvSpPr>
          <p:cNvPr id="7" name="Tekstvak 8">
            <a:extLst>
              <a:ext uri="{FF2B5EF4-FFF2-40B4-BE49-F238E27FC236}">
                <a16:creationId xmlns:a16="http://schemas.microsoft.com/office/drawing/2014/main" id="{344B7168-2070-4F58-AE2C-87053DB108D5}"/>
              </a:ext>
            </a:extLst>
          </p:cNvPr>
          <p:cNvSpPr/>
          <p:nvPr/>
        </p:nvSpPr>
        <p:spPr>
          <a:xfrm>
            <a:off x="3792960" y="551520"/>
            <a:ext cx="3108600" cy="336690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05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Openingstijden: 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00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Maandag t/m vrijdag: 08:00 - 17:00 uur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000" b="0" i="1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Spreekuren alleen op afspraak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nl-NL" sz="1000" b="0" i="0" u="none" strike="noStrike" kern="1200" spc="0" dirty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0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Telefoonnummer (0186) 820 997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nl-NL" sz="1000" b="0" i="0" u="none" strike="noStrike" kern="1200" spc="0" dirty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000" b="1" u="sng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SPOED		toets 1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000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Praktijk Zoom		toets 2</a:t>
            </a:r>
          </a:p>
          <a:p>
            <a:pPr lvl="0">
              <a:defRPr sz="1800"/>
            </a:pPr>
            <a:r>
              <a:rPr lang="nl-NL" sz="1000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Praktijk </a:t>
            </a:r>
            <a:r>
              <a:rPr lang="nl-NL" sz="1000" dirty="0" err="1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Evertse</a:t>
            </a:r>
            <a:r>
              <a:rPr lang="nl-NL" sz="1000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		toets 3</a:t>
            </a:r>
          </a:p>
          <a:p>
            <a:pPr lvl="0">
              <a:defRPr sz="1800"/>
            </a:pPr>
            <a:r>
              <a:rPr lang="nl-NL" sz="1000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Praktijk de Groot		toets 4</a:t>
            </a:r>
          </a:p>
          <a:p>
            <a:pPr lvl="0">
              <a:defRPr sz="1800"/>
            </a:pPr>
            <a:r>
              <a:rPr lang="nl-NL" sz="1000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Praktijk van der Waal	toets 5</a:t>
            </a:r>
          </a:p>
          <a:p>
            <a:pPr lvl="0">
              <a:defRPr sz="1800"/>
            </a:pPr>
            <a:r>
              <a:rPr lang="nl-NL" sz="100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Praktijk Amoroso	</a:t>
            </a:r>
            <a:r>
              <a:rPr lang="nl-NL" sz="1000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	toets 6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nl-NL" sz="1000" dirty="0"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  <a:p>
            <a:pPr>
              <a:defRPr sz="1800"/>
            </a:pPr>
            <a:r>
              <a:rPr lang="nl-NL" sz="1000" i="1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De praktijk is telefonisch bereikbaar van 08:00 tot 10:00</a:t>
            </a:r>
            <a:br>
              <a:rPr lang="nl-NL" sz="1000" i="1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</a:br>
            <a:r>
              <a:rPr lang="nl-NL" sz="1000" i="1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		         10:30 tot 12:00		         14:00 tot 16:00 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nl-NL" sz="1000" dirty="0"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000" b="0" i="1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Buiten deze uren is de praktijk </a:t>
            </a:r>
            <a:r>
              <a:rPr lang="nl-NL" sz="1000" b="0" i="1" u="sng" strike="noStrike" kern="1200" spc="0" dirty="0">
                <a:ln>
                  <a:noFill/>
                </a:ln>
                <a:solidFill>
                  <a:srgbClr val="000000"/>
                </a:solidFill>
                <a:uFillTx/>
                <a:latin typeface="Calibri" pitchFamily="18"/>
                <a:ea typeface="Microsoft YaHei" pitchFamily="2"/>
                <a:cs typeface="Mangal" pitchFamily="2"/>
              </a:rPr>
              <a:t>alleen voor dringende gevallen bereikbaar</a:t>
            </a:r>
            <a:r>
              <a:rPr lang="nl-NL" sz="1000" b="0" i="1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op de spoedlijn</a:t>
            </a:r>
            <a:r>
              <a:rPr lang="nl-NL" sz="1000" i="1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of voor intercollegiaal overleg.</a:t>
            </a:r>
            <a:endParaRPr lang="nl-NL" sz="1000" b="0" i="1" u="none" strike="noStrike" kern="1200" spc="0" dirty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nl-NL" sz="880" b="0" i="0" u="none" strike="noStrike" kern="1200" spc="0" dirty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</p:txBody>
      </p:sp>
      <p:sp>
        <p:nvSpPr>
          <p:cNvPr id="8" name="Tekstvak 9">
            <a:extLst>
              <a:ext uri="{FF2B5EF4-FFF2-40B4-BE49-F238E27FC236}">
                <a16:creationId xmlns:a16="http://schemas.microsoft.com/office/drawing/2014/main" id="{076F19A9-2F3D-4360-A84D-019BBABE6733}"/>
              </a:ext>
            </a:extLst>
          </p:cNvPr>
          <p:cNvSpPr/>
          <p:nvPr/>
        </p:nvSpPr>
        <p:spPr>
          <a:xfrm>
            <a:off x="186480" y="3038252"/>
            <a:ext cx="3105719" cy="277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B4C7E7"/>
          </a:solidFill>
          <a:ln>
            <a:noFill/>
            <a:prstDash val="solid"/>
          </a:ln>
        </p:spPr>
        <p:txBody>
          <a:bodyPr vert="horz" wrap="square" lIns="90000" tIns="45000" rIns="90000" bIns="45000" anchor="t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230" b="0" i="0" u="none" strike="noStrike" kern="1200" spc="0" dirty="0">
                <a:ln>
                  <a:noFill/>
                </a:ln>
                <a:solidFill>
                  <a:srgbClr val="FFFFFF"/>
                </a:solidFill>
                <a:latin typeface="Calibri" pitchFamily="18"/>
                <a:ea typeface="Microsoft YaHei" pitchFamily="2"/>
                <a:cs typeface="Mangal" pitchFamily="2"/>
              </a:rPr>
              <a:t>Website, e-consult en e-afspraak</a:t>
            </a:r>
          </a:p>
        </p:txBody>
      </p:sp>
      <p:sp>
        <p:nvSpPr>
          <p:cNvPr id="9" name="Tekstvak 10">
            <a:extLst>
              <a:ext uri="{FF2B5EF4-FFF2-40B4-BE49-F238E27FC236}">
                <a16:creationId xmlns:a16="http://schemas.microsoft.com/office/drawing/2014/main" id="{86C61B22-BB6E-4783-A6E7-9B0F31C615DE}"/>
              </a:ext>
            </a:extLst>
          </p:cNvPr>
          <p:cNvSpPr/>
          <p:nvPr/>
        </p:nvSpPr>
        <p:spPr>
          <a:xfrm>
            <a:off x="186480" y="3132660"/>
            <a:ext cx="3105719" cy="102998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nl-NL" sz="1000" b="0" i="0" u="none" strike="noStrike" kern="1200" spc="0" dirty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Op </a:t>
            </a:r>
            <a:r>
              <a:rPr lang="nl-NL" sz="1000" b="1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www.</a:t>
            </a:r>
            <a:r>
              <a:rPr lang="nl-NL" sz="10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mcmolenaar.nl</a:t>
            </a:r>
            <a:r>
              <a:rPr lang="nl-NL" sz="1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kunt u de meest recente informatie over Medisch Centrum Molenaar lezen. Ook kunt u er na inloggen met uw </a:t>
            </a:r>
            <a:r>
              <a:rPr lang="nl-NL" sz="1000" b="0" i="0" u="none" strike="noStrike" kern="1200" spc="0" dirty="0" err="1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DigiD</a:t>
            </a:r>
            <a:r>
              <a:rPr lang="nl-NL" sz="1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 vragen aan uw huisarts stellen of een afspraak maken op een van de spreekuren. </a:t>
            </a:r>
          </a:p>
        </p:txBody>
      </p:sp>
      <p:sp>
        <p:nvSpPr>
          <p:cNvPr id="11" name="Tekstvak 12">
            <a:extLst>
              <a:ext uri="{FF2B5EF4-FFF2-40B4-BE49-F238E27FC236}">
                <a16:creationId xmlns:a16="http://schemas.microsoft.com/office/drawing/2014/main" id="{7879CAF4-2CC1-4F60-8881-1BCAAC62ECC3}"/>
              </a:ext>
            </a:extLst>
          </p:cNvPr>
          <p:cNvSpPr/>
          <p:nvPr/>
        </p:nvSpPr>
        <p:spPr>
          <a:xfrm>
            <a:off x="4176446" y="5097197"/>
            <a:ext cx="2463840" cy="5547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05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NA 17:00 UUR / </a:t>
            </a:r>
            <a:r>
              <a:rPr lang="nl-NL" sz="1050" b="1" i="0" u="none" strike="noStrike" kern="1200" spc="0" dirty="0" err="1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’S</a:t>
            </a:r>
            <a:r>
              <a:rPr lang="nl-NL" sz="105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NACHTS / WEEKEND 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Huisartsenpost ’t </a:t>
            </a:r>
            <a:r>
              <a:rPr lang="nl-NL" sz="1000" b="0" i="0" u="none" strike="noStrike" kern="1200" spc="0" dirty="0" err="1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Hellegat</a:t>
            </a:r>
            <a:r>
              <a:rPr lang="nl-NL" sz="1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, 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Kerkstraat 26, 3286 AK Klaaswaal. </a:t>
            </a:r>
          </a:p>
        </p:txBody>
      </p:sp>
      <p:sp>
        <p:nvSpPr>
          <p:cNvPr id="12" name="Tekstvak 13">
            <a:extLst>
              <a:ext uri="{FF2B5EF4-FFF2-40B4-BE49-F238E27FC236}">
                <a16:creationId xmlns:a16="http://schemas.microsoft.com/office/drawing/2014/main" id="{FC854F04-196A-4C1A-B1D7-BBD92307FF47}"/>
              </a:ext>
            </a:extLst>
          </p:cNvPr>
          <p:cNvSpPr/>
          <p:nvPr/>
        </p:nvSpPr>
        <p:spPr>
          <a:xfrm>
            <a:off x="4176446" y="4846645"/>
            <a:ext cx="2455560" cy="28343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230" b="1" i="0" u="none" strike="noStrike" kern="1200" spc="0" dirty="0">
                <a:ln>
                  <a:noFill/>
                </a:ln>
                <a:solidFill>
                  <a:srgbClr val="2F5597"/>
                </a:solidFill>
                <a:latin typeface="Calibri" pitchFamily="18"/>
                <a:ea typeface="Microsoft YaHei" pitchFamily="2"/>
                <a:cs typeface="Mangal" pitchFamily="2"/>
              </a:rPr>
              <a:t>HUISARTSENPOST (0186) – 576660</a:t>
            </a:r>
            <a:r>
              <a:rPr lang="nl-NL" sz="105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 </a:t>
            </a:r>
          </a:p>
        </p:txBody>
      </p:sp>
      <p:sp>
        <p:nvSpPr>
          <p:cNvPr id="13" name="Tekstvak 14">
            <a:extLst>
              <a:ext uri="{FF2B5EF4-FFF2-40B4-BE49-F238E27FC236}">
                <a16:creationId xmlns:a16="http://schemas.microsoft.com/office/drawing/2014/main" id="{704338CD-FB75-4C2B-8C00-353BC0CD7426}"/>
              </a:ext>
            </a:extLst>
          </p:cNvPr>
          <p:cNvSpPr/>
          <p:nvPr/>
        </p:nvSpPr>
        <p:spPr>
          <a:xfrm>
            <a:off x="4059806" y="3918424"/>
            <a:ext cx="2572200" cy="42815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4B183"/>
          </a:solidFill>
          <a:ln>
            <a:noFill/>
            <a:prstDash val="solid"/>
          </a:ln>
        </p:spPr>
        <p:txBody>
          <a:bodyPr vert="horz" wrap="square" lIns="90000" tIns="45000" rIns="90000" bIns="45000" anchor="t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05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Helvetica" pitchFamily="18"/>
                <a:ea typeface="Microsoft YaHei" pitchFamily="2"/>
                <a:cs typeface="Mangal" pitchFamily="2"/>
              </a:rPr>
              <a:t>LEVENSBEDREIGENDE SITUATIE? </a:t>
            </a:r>
            <a:r>
              <a:rPr lang="nl-NL" sz="105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Helvetica" pitchFamily="18"/>
                <a:ea typeface="Microsoft YaHei" pitchFamily="2"/>
                <a:cs typeface="Mangal" pitchFamily="2"/>
              </a:rPr>
              <a:t>  </a:t>
            </a:r>
            <a:endParaRPr lang="nl-NL" sz="1050" dirty="0">
              <a:solidFill>
                <a:srgbClr val="000000"/>
              </a:solidFill>
              <a:latin typeface="Helvetica" pitchFamily="18"/>
              <a:ea typeface="Microsoft YaHei" pitchFamily="2"/>
              <a:cs typeface="Mangal" pitchFamily="2"/>
            </a:endParaRP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05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Helvetica" pitchFamily="18"/>
                <a:ea typeface="Microsoft YaHei" pitchFamily="2"/>
                <a:cs typeface="Mangal" pitchFamily="2"/>
              </a:rPr>
              <a:t>BEL 112</a:t>
            </a:r>
            <a:r>
              <a:rPr lang="nl-NL" sz="158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Helvetica" pitchFamily="18"/>
                <a:ea typeface="Microsoft YaHei" pitchFamily="2"/>
                <a:cs typeface="Mangal" pitchFamily="2"/>
              </a:rPr>
              <a:t> </a:t>
            </a:r>
          </a:p>
        </p:txBody>
      </p:sp>
      <p:sp>
        <p:nvSpPr>
          <p:cNvPr id="14" name="Tekstvak 15">
            <a:extLst>
              <a:ext uri="{FF2B5EF4-FFF2-40B4-BE49-F238E27FC236}">
                <a16:creationId xmlns:a16="http://schemas.microsoft.com/office/drawing/2014/main" id="{DA458F47-9459-4598-B567-710BBE9E3B8F}"/>
              </a:ext>
            </a:extLst>
          </p:cNvPr>
          <p:cNvSpPr/>
          <p:nvPr/>
        </p:nvSpPr>
        <p:spPr>
          <a:xfrm>
            <a:off x="3792960" y="6609240"/>
            <a:ext cx="3108600" cy="403913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Medisch Centrum Molenaar is gevestigd aan het  </a:t>
            </a:r>
            <a:r>
              <a:rPr lang="nl-NL" sz="1000" b="0" i="0" u="none" strike="noStrike" kern="1200" spc="0" dirty="0" err="1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Zoomwijckplein</a:t>
            </a:r>
            <a:r>
              <a:rPr lang="nl-NL" sz="1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15, 1e etage. Er is een lift aanwezig.</a:t>
            </a:r>
          </a:p>
        </p:txBody>
      </p:sp>
      <p:sp>
        <p:nvSpPr>
          <p:cNvPr id="15" name="Tekstvak 18">
            <a:extLst>
              <a:ext uri="{FF2B5EF4-FFF2-40B4-BE49-F238E27FC236}">
                <a16:creationId xmlns:a16="http://schemas.microsoft.com/office/drawing/2014/main" id="{29701906-9550-425E-B983-52F6F7FF700E}"/>
              </a:ext>
            </a:extLst>
          </p:cNvPr>
          <p:cNvSpPr/>
          <p:nvPr/>
        </p:nvSpPr>
        <p:spPr>
          <a:xfrm>
            <a:off x="3792960" y="6270480"/>
            <a:ext cx="3108600" cy="277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B4C7E7"/>
          </a:solidFill>
          <a:ln>
            <a:noFill/>
            <a:prstDash val="solid"/>
          </a:ln>
        </p:spPr>
        <p:txBody>
          <a:bodyPr vert="horz" wrap="square" lIns="90000" tIns="45000" rIns="90000" bIns="45000" anchor="t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230" b="0" i="0" u="none" strike="noStrike" kern="1200" spc="0">
                <a:ln>
                  <a:noFill/>
                </a:ln>
                <a:solidFill>
                  <a:srgbClr val="FFFFFF"/>
                </a:solidFill>
                <a:latin typeface="Calibri" pitchFamily="18"/>
                <a:ea typeface="Microsoft YaHei" pitchFamily="2"/>
                <a:cs typeface="Mangal" pitchFamily="2"/>
              </a:rPr>
              <a:t>Locatie</a:t>
            </a:r>
          </a:p>
        </p:txBody>
      </p:sp>
      <p:sp>
        <p:nvSpPr>
          <p:cNvPr id="16" name="Tekstvak 19">
            <a:extLst>
              <a:ext uri="{FF2B5EF4-FFF2-40B4-BE49-F238E27FC236}">
                <a16:creationId xmlns:a16="http://schemas.microsoft.com/office/drawing/2014/main" id="{68874454-F43A-4DD5-B7F6-0FEEB11A4C61}"/>
              </a:ext>
            </a:extLst>
          </p:cNvPr>
          <p:cNvSpPr/>
          <p:nvPr/>
        </p:nvSpPr>
        <p:spPr>
          <a:xfrm>
            <a:off x="179631" y="4207795"/>
            <a:ext cx="3105719" cy="277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B4C7E7"/>
          </a:solidFill>
          <a:ln>
            <a:noFill/>
            <a:prstDash val="solid"/>
          </a:ln>
        </p:spPr>
        <p:txBody>
          <a:bodyPr vert="horz" wrap="square" lIns="90000" tIns="45000" rIns="90000" bIns="45000" anchor="t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230" b="0" i="0" u="none" strike="noStrike" kern="1200" spc="0" dirty="0">
                <a:ln>
                  <a:noFill/>
                </a:ln>
                <a:solidFill>
                  <a:srgbClr val="FFFFFF"/>
                </a:solidFill>
                <a:latin typeface="Calibri" pitchFamily="18"/>
                <a:ea typeface="Microsoft YaHei" pitchFamily="2"/>
                <a:cs typeface="Mangal" pitchFamily="2"/>
              </a:rPr>
              <a:t>Opmerkingen en klachten</a:t>
            </a:r>
          </a:p>
        </p:txBody>
      </p:sp>
      <p:sp>
        <p:nvSpPr>
          <p:cNvPr id="17" name="Tekstvak 20">
            <a:extLst>
              <a:ext uri="{FF2B5EF4-FFF2-40B4-BE49-F238E27FC236}">
                <a16:creationId xmlns:a16="http://schemas.microsoft.com/office/drawing/2014/main" id="{9F21B0C2-B8CA-4E7C-AEFB-E90BAED4E8E3}"/>
              </a:ext>
            </a:extLst>
          </p:cNvPr>
          <p:cNvSpPr/>
          <p:nvPr/>
        </p:nvSpPr>
        <p:spPr>
          <a:xfrm>
            <a:off x="179632" y="4183642"/>
            <a:ext cx="3105719" cy="196908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nl-NL" sz="1000" b="0" i="0" u="none" strike="noStrike" kern="1200" spc="0" dirty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nl-NL" sz="1000" dirty="0"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Heeft u opmerkingen of een tip? Laat het ons weten.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nl-NL" sz="1000" b="0" i="0" u="none" strike="noStrike" kern="1200" spc="0" dirty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Heeft u een klacht? Bespreek dit dan bij voorkeur met uw arts. We willen graag met u in gesprek om tot een oplossing te komen. Zie de website onder ‘Tip of klacht melden’ 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endParaRPr lang="nl-NL" sz="1000" b="0" i="0" u="none" strike="noStrike" kern="1200" spc="0" dirty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nl-NL" sz="1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Wanneer dit onverhoopt niet lukt, kunt u terecht bij Stichting Klachten &amp; Geschillen Eerstelijnszorg (www. </a:t>
            </a:r>
            <a:r>
              <a:rPr lang="nl-NL" sz="1000" b="0" i="0" u="none" strike="noStrike" kern="1200" spc="0" dirty="0" err="1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skge.nl</a:t>
            </a:r>
            <a:r>
              <a:rPr lang="nl-NL" sz="1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)</a:t>
            </a:r>
          </a:p>
        </p:txBody>
      </p:sp>
      <p:pic>
        <p:nvPicPr>
          <p:cNvPr id="18" name="Afbeelding 22">
            <a:extLst>
              <a:ext uri="{FF2B5EF4-FFF2-40B4-BE49-F238E27FC236}">
                <a16:creationId xmlns:a16="http://schemas.microsoft.com/office/drawing/2014/main" id="{F32E6823-E853-41DE-B61B-05EB68FB2A8D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353720" y="180000"/>
            <a:ext cx="3266280" cy="692136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Tekstvak 18">
            <a:extLst>
              <a:ext uri="{FF2B5EF4-FFF2-40B4-BE49-F238E27FC236}">
                <a16:creationId xmlns:a16="http://schemas.microsoft.com/office/drawing/2014/main" id="{7BEB7CE5-D03E-F744-B743-8D013BCC3D84}"/>
              </a:ext>
            </a:extLst>
          </p:cNvPr>
          <p:cNvSpPr txBox="1"/>
          <p:nvPr/>
        </p:nvSpPr>
        <p:spPr>
          <a:xfrm>
            <a:off x="7621921" y="5765533"/>
            <a:ext cx="2657860" cy="54863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pPr algn="ctr"/>
            <a:r>
              <a:rPr lang="nl-NL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ZOOMWIJCKPLEIN 15 </a:t>
            </a:r>
          </a:p>
          <a:p>
            <a:pPr algn="ctr"/>
            <a:r>
              <a:rPr lang="nl-NL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3262 DA OUD-BEIJERLAND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1006</Words>
  <Application>Microsoft Office PowerPoint</Application>
  <PresentationFormat>Aangepast</PresentationFormat>
  <Paragraphs>89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StarSymbol</vt:lpstr>
      <vt:lpstr>Times New Roman</vt:lpstr>
      <vt:lpstr>Standaard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Hans van Noort - Huisartsenpraktijk van Noort</dc:creator>
  <cp:lastModifiedBy>Ingrid Glerum</cp:lastModifiedBy>
  <cp:revision>27</cp:revision>
  <cp:lastPrinted>2023-03-02T14:20:13Z</cp:lastPrinted>
  <dcterms:modified xsi:type="dcterms:W3CDTF">2025-01-17T07:40:43Z</dcterms:modified>
</cp:coreProperties>
</file>